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83" r:id="rId3"/>
    <p:sldId id="256" r:id="rId4"/>
    <p:sldId id="325" r:id="rId5"/>
    <p:sldId id="306" r:id="rId6"/>
    <p:sldId id="307" r:id="rId7"/>
    <p:sldId id="310" r:id="rId8"/>
    <p:sldId id="311" r:id="rId9"/>
    <p:sldId id="312" r:id="rId10"/>
    <p:sldId id="314" r:id="rId11"/>
    <p:sldId id="315" r:id="rId12"/>
    <p:sldId id="316" r:id="rId13"/>
    <p:sldId id="318" r:id="rId14"/>
    <p:sldId id="319" r:id="rId15"/>
    <p:sldId id="320" r:id="rId16"/>
    <p:sldId id="326" r:id="rId17"/>
    <p:sldId id="291" r:id="rId18"/>
    <p:sldId id="258" r:id="rId19"/>
    <p:sldId id="259" r:id="rId20"/>
    <p:sldId id="260" r:id="rId21"/>
    <p:sldId id="327" r:id="rId22"/>
    <p:sldId id="321" r:id="rId23"/>
    <p:sldId id="322" r:id="rId24"/>
    <p:sldId id="323" r:id="rId25"/>
    <p:sldId id="324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918075" y="1905000"/>
            <a:ext cx="3927475" cy="4191000"/>
          </a:xfrm>
        </p:spPr>
        <p:txBody>
          <a:bodyPr rtlCol="0">
            <a:normAutofit/>
          </a:bodyPr>
          <a:lstStyle/>
          <a:p>
            <a:pPr lvl="0"/>
            <a:endParaRPr lang="ru-RU" noProof="0" smtClean="0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62592-1B37-4015-8271-3000C56DE2F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="" xmlns:p14="http://schemas.microsoft.com/office/powerpoint/2010/main" val="91011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15.09.2016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5.jpeg"/><Relationship Id="rId3" Type="http://schemas.openxmlformats.org/officeDocument/2006/relationships/image" Target="../media/image1.jpeg"/><Relationship Id="rId21" Type="http://schemas.openxmlformats.org/officeDocument/2006/relationships/hyperlink" Target="https://commons.wikimedia.org/wiki/File:Francis_Crick.png?uselang=ru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hyperlink" Target="https://commons.wikimedia.org/wiki/File:Bateson2_(cropped).jpg?uselang=ru" TargetMode="External"/><Relationship Id="rId2" Type="http://schemas.openxmlformats.org/officeDocument/2006/relationships/hyperlink" Target="http://www.google.ru/url?sa=i&amp;source=images&amp;cd=&amp;cad=rja&amp;uact=8&amp;docid=bbE_-yH-WgMotM&amp;tbnid=E9g-_QmKBA0hoM:&amp;ved=0CAgQjRw&amp;url=http://dar-slova.ru/oratorstvo/velikie-lichnosti/aristotel&amp;ei=tce6U8X3CoHm4QTKmYGwAg&amp;psig=AFQjCNEp3IqDsXIQoXlKSkskde-Es7ZT8A&amp;ust=1404836149256940" TargetMode="External"/><Relationship Id="rId16" Type="http://schemas.openxmlformats.org/officeDocument/2006/relationships/image" Target="../media/image14.jpe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19" Type="http://schemas.openxmlformats.org/officeDocument/2006/relationships/hyperlink" Target="https://commons.wikimedia.org/wiki/File:James_D_Watson_Genome_Image.jpg?uselang=ru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Relationship Id="rId22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ateson2_(cropped).jpg?uselang=ru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mmons.wikimedia.org/wiki/File:Francis_Crick.png?uselang=r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commons.wikimedia.org/wiki/File:James_D_Watson_Genome_Image.jpg?uselang=ru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google.ru/url?sa=i&amp;source=images&amp;cd=&amp;cad=rja&amp;uact=8&amp;docid=bbE_-yH-WgMotM&amp;tbnid=E9g-_QmKBA0hoM:&amp;ved=0CAgQjRw&amp;url=http://dar-slova.ru/oratorstvo/velikie-lichnosti/aristotel&amp;ei=tce6U8X3CoHm4QTKmYGwAg&amp;psig=AFQjCNEp3IqDsXIQoXlKSkskde-Es7ZT8A&amp;ust=14048361492569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google.ru/url?sa=i&amp;source=images&amp;cd=&amp;cad=rja&amp;uact=8&amp;docid=bbE_-yH-WgMotM&amp;tbnid=E9g-_QmKBA0hoM:&amp;ved=0CAgQjRw&amp;url=http://dar-slova.ru/oratorstvo/velikie-lichnosti/aristotel&amp;ei=tce6U8X3CoHm4QTKmYGwAg&amp;psig=AFQjCNEp3IqDsXIQoXlKSkskde-Es7ZT8A&amp;ust=140483614925694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t2.gstatic.com/images?q=tbn:ANd9GcT9ooJTk5mF2JF_B3qdVvj-0SEo0xrNwlPwiVfFlRFWAIcV9p8c3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486" r="8873" b="22601"/>
          <a:stretch>
            <a:fillRect/>
          </a:stretch>
        </p:blipFill>
        <p:spPr bwMode="auto">
          <a:xfrm>
            <a:off x="0" y="0"/>
            <a:ext cx="1584176" cy="220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im3-tub-ru.yandex.net/i?id=6f18c300cf8d816f94a54e7260357f19-31-144&amp;n=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333" r="6667" b="17251"/>
          <a:stretch>
            <a:fillRect/>
          </a:stretch>
        </p:blipFill>
        <p:spPr bwMode="auto">
          <a:xfrm>
            <a:off x="1403648" y="0"/>
            <a:ext cx="1728192" cy="239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im2-tub-ru.yandex.net/i?id=a334388cc218481b8d1cf5acf6171a28-10-144&amp;n=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0"/>
            <a:ext cx="1811072" cy="23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im0-tub-ru.yandex.net/i?id=8ad8fabefc17ba5564806aca0d72f202-124-144&amp;n=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8157"/>
          <a:stretch>
            <a:fillRect/>
          </a:stretch>
        </p:blipFill>
        <p:spPr bwMode="auto">
          <a:xfrm>
            <a:off x="4788024" y="0"/>
            <a:ext cx="1656184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im1-tub-ru.yandex.net/i?id=2585d2670d09bc5c6e856a52dfeab62e-77-144&amp;n=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348880"/>
            <a:ext cx="187593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im3-tub-ru.yandex.net/i?id=483ddf1f30e641077bf5087e22b55abf-72-144&amp;n=2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8" t="7161" r="9183"/>
          <a:stretch>
            <a:fillRect/>
          </a:stretch>
        </p:blipFill>
        <p:spPr bwMode="auto">
          <a:xfrm>
            <a:off x="5292080" y="2348880"/>
            <a:ext cx="1800161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im1-tub-ru.yandex.net/i?id=9d89240ce39bc94ccc2e1d1cff7702f6-99-144&amp;n=2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48880"/>
            <a:ext cx="173025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://im0-tub-ru.yandex.net/i?id=ddd74e3f5203be3ad27af5aa7006e37d-82-144&amp;n=2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76872"/>
            <a:ext cx="1780109" cy="251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im3-tub-ru.yandex.net/i?id=02aa022e0e4e51189bcf80f2fb59359e-142-144&amp;n=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72"/>
            <a:ext cx="178583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im1-tub-ru.yandex.net/i?id=06c2e945bd442a58c49bde5ce978083b-70-144&amp;n=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0"/>
            <a:ext cx="1729466" cy="22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://im2-tub-ru.yandex.net/i?id=712be87dd6be1dcde21b30c2880456c9-86-144&amp;n=2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97152"/>
            <a:ext cx="1715793" cy="206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://im0-tub-ru.yandex.net/i?id=67a4f52bf9bc98158cb0f8a371632b00-15-144&amp;n=2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672" y="4797152"/>
            <a:ext cx="1731483" cy="2060848"/>
          </a:xfrm>
          <a:prstGeom prst="rect">
            <a:avLst/>
          </a:prstGeom>
        </p:spPr>
      </p:pic>
      <p:pic>
        <p:nvPicPr>
          <p:cNvPr id="14" name="Picture 4" descr="http://im0-tub-ru.yandex.net/i?id=1c40cab871963c1720416c4bc682eb14-49-144&amp;n=2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97152"/>
            <a:ext cx="1812659" cy="206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://im3-tub-ru.yandex.net/i?id=cf7c797df5840f5c37deee43b8274a15-53-144&amp;n=2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791009"/>
            <a:ext cx="1584176" cy="206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 descr="Bateson2 (cropped).jpg">
            <a:hlinkClick r:id="rId17"/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797152"/>
            <a:ext cx="1440160" cy="206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James D Watson Genome Image.jpg">
            <a:hlinkClick r:id="rId19"/>
          </p:cNvPr>
          <p:cNvPicPr/>
          <p:nvPr/>
        </p:nvPicPr>
        <p:blipFill>
          <a:blip r:embed="rId20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26087" t="6977" r="17391" b="6977"/>
          <a:stretch>
            <a:fillRect/>
          </a:stretch>
        </p:blipFill>
        <p:spPr bwMode="auto">
          <a:xfrm>
            <a:off x="7703840" y="0"/>
            <a:ext cx="1440160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 descr="Francis Crick.png">
            <a:hlinkClick r:id="rId21"/>
          </p:cNvPr>
          <p:cNvPicPr/>
          <p:nvPr/>
        </p:nvPicPr>
        <p:blipFill>
          <a:blip r:embed="rId2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 l="28571" t="7317" r="10204"/>
          <a:stretch>
            <a:fillRect/>
          </a:stretch>
        </p:blipFill>
        <p:spPr bwMode="auto">
          <a:xfrm>
            <a:off x="7559824" y="4797152"/>
            <a:ext cx="1584176" cy="206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4448175" y="679450"/>
            <a:ext cx="4502150" cy="677863"/>
          </a:xfrm>
        </p:spPr>
        <p:txBody>
          <a:bodyPr/>
          <a:lstStyle/>
          <a:p>
            <a:pPr eaLnBrk="1" hangingPunct="1"/>
            <a:r>
              <a:rPr lang="ru-RU" altLang="ru-RU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Маттиас</a:t>
            </a:r>
            <a:r>
              <a:rPr lang="ru-RU" altLang="ru-RU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Якоб </a:t>
            </a:r>
            <a:r>
              <a:rPr lang="ru-RU" altLang="ru-RU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Шлейден</a:t>
            </a:r>
            <a:endParaRPr lang="ru-RU" altLang="ru-RU" sz="28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819" name="Picture 2" descr="http://im1-tub-ru.yandex.net/i?id=9d89240ce39bc94ccc2e1d1cff7702f6-99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557338"/>
            <a:ext cx="20351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 descr="http://im3-tub-ru.yandex.net/i?id=483ddf1f30e641077bf5087e22b55abf-72-144&amp;n=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8" t="7161" r="9183"/>
          <a:stretch>
            <a:fillRect/>
          </a:stretch>
        </p:blipFill>
        <p:spPr bwMode="auto">
          <a:xfrm>
            <a:off x="5619750" y="1444625"/>
            <a:ext cx="22002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5"/>
          <p:cNvSpPr txBox="1">
            <a:spLocks noChangeArrowheads="1"/>
          </p:cNvSpPr>
          <p:nvPr/>
        </p:nvSpPr>
        <p:spPr bwMode="auto">
          <a:xfrm>
            <a:off x="955675" y="4527550"/>
            <a:ext cx="2159000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smtClean="0">
                <a:latin typeface="Times New Roman" pitchFamily="18" charset="0"/>
                <a:cs typeface="Times New Roman" pitchFamily="18" charset="0"/>
              </a:rPr>
              <a:t>1810-1882</a:t>
            </a:r>
            <a:endParaRPr lang="ru-RU" alt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22" name="TextBox 6"/>
          <p:cNvSpPr txBox="1">
            <a:spLocks noChangeArrowheads="1"/>
          </p:cNvSpPr>
          <p:nvPr/>
        </p:nvSpPr>
        <p:spPr bwMode="auto">
          <a:xfrm>
            <a:off x="5619750" y="4508500"/>
            <a:ext cx="2160588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1804-1881</a:t>
            </a:r>
          </a:p>
        </p:txBody>
      </p:sp>
      <p:sp>
        <p:nvSpPr>
          <p:cNvPr id="34824" name="TextBox 8"/>
          <p:cNvSpPr txBox="1">
            <a:spLocks noChangeArrowheads="1"/>
          </p:cNvSpPr>
          <p:nvPr/>
        </p:nvSpPr>
        <p:spPr bwMode="auto">
          <a:xfrm>
            <a:off x="539552" y="260648"/>
            <a:ext cx="82809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Немецкие ученые - авторы клеточной теории</a:t>
            </a:r>
          </a:p>
        </p:txBody>
      </p:sp>
      <p:sp>
        <p:nvSpPr>
          <p:cNvPr id="34825" name="Прямоугольник 1"/>
          <p:cNvSpPr>
            <a:spLocks noChangeArrowheads="1"/>
          </p:cNvSpPr>
          <p:nvPr/>
        </p:nvSpPr>
        <p:spPr bwMode="auto">
          <a:xfrm>
            <a:off x="534988" y="920750"/>
            <a:ext cx="3111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Теодор Шванн </a:t>
            </a:r>
            <a:endParaRPr lang="ru-RU" altLang="ru-RU" sz="2800" b="1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133" y="1557338"/>
            <a:ext cx="553998" cy="2879725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зоолог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65007" y="1647070"/>
            <a:ext cx="553998" cy="2879725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ботаник</a:t>
            </a:r>
          </a:p>
        </p:txBody>
      </p:sp>
      <p:pic>
        <p:nvPicPr>
          <p:cNvPr id="13" name="Picture 4" descr="http://im3-tub-ru.yandex.net/i?id=483ddf1f30e641077bf5087e22b55abf-72-144&amp;n=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8" t="7161" r="9183"/>
          <a:stretch>
            <a:fillRect/>
          </a:stretch>
        </p:blipFill>
        <p:spPr bwMode="auto">
          <a:xfrm>
            <a:off x="5599906" y="1444625"/>
            <a:ext cx="22002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2277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3059832" y="260648"/>
            <a:ext cx="3106737" cy="677863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Чарльз Дарвин</a:t>
            </a:r>
          </a:p>
        </p:txBody>
      </p:sp>
      <p:pic>
        <p:nvPicPr>
          <p:cNvPr id="35843" name="Picture 2" descr="http://im0-tub-ru.yandex.net/i?id=ddd74e3f5203be3ad27af5aa7006e37d-82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341438"/>
            <a:ext cx="244951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900113" y="4940300"/>
            <a:ext cx="2160587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latin typeface="Times New Roman" pitchFamily="18" charset="0"/>
                <a:cs typeface="Times New Roman" pitchFamily="18" charset="0"/>
              </a:rPr>
              <a:t>1809-1882</a:t>
            </a:r>
          </a:p>
        </p:txBody>
      </p:sp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3635375" y="2276475"/>
            <a:ext cx="4897438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Автор теории эволюции –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i="1">
                <a:latin typeface="Times New Roman" pitchFamily="18" charset="0"/>
                <a:cs typeface="Times New Roman" pitchFamily="18" charset="0"/>
              </a:rPr>
              <a:t>не опровергнутой по сегодняшний день</a:t>
            </a:r>
            <a:endParaRPr lang="ru-RU" altLang="ru-RU" sz="28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8142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5073650" y="757238"/>
            <a:ext cx="3168650" cy="744537"/>
          </a:xfrm>
        </p:spPr>
        <p:txBody>
          <a:bodyPr/>
          <a:lstStyle/>
          <a:p>
            <a:pPr eaLnBrk="1" hangingPunct="1"/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Вальтер Флеминг</a:t>
            </a:r>
          </a:p>
        </p:txBody>
      </p:sp>
      <p:pic>
        <p:nvPicPr>
          <p:cNvPr id="36867" name="Picture 2" descr="http://im3-tub-ru.yandex.net/i?id=02aa022e0e4e51189bcf80f2fb59359e-142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1390650"/>
            <a:ext cx="223837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 descr="http://im1-tub-ru.yandex.net/i?id=06c2e945bd442a58c49bde5ce978083b-70-144&amp;n=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1417638"/>
            <a:ext cx="2297112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782638" y="4500563"/>
            <a:ext cx="2159000" cy="460375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1821-1902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5721350" y="4495800"/>
            <a:ext cx="2159000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latin typeface="Times New Roman" pitchFamily="18" charset="0"/>
                <a:cs typeface="Times New Roman" pitchFamily="18" charset="0"/>
              </a:rPr>
              <a:t>1844-1905</a:t>
            </a:r>
          </a:p>
        </p:txBody>
      </p:sp>
      <p:sp>
        <p:nvSpPr>
          <p:cNvPr id="36872" name="TextBox 7"/>
          <p:cNvSpPr txBox="1">
            <a:spLocks noChangeArrowheads="1"/>
          </p:cNvSpPr>
          <p:nvPr/>
        </p:nvSpPr>
        <p:spPr bwMode="auto">
          <a:xfrm>
            <a:off x="285750" y="5027613"/>
            <a:ext cx="32416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latin typeface="Times New Roman" pitchFamily="18" charset="0"/>
                <a:cs typeface="Times New Roman" pitchFamily="18" charset="0"/>
              </a:rPr>
              <a:t>«Каждая клетка из клетки»</a:t>
            </a:r>
          </a:p>
        </p:txBody>
      </p:sp>
      <p:sp>
        <p:nvSpPr>
          <p:cNvPr id="36873" name="Прямоугольник 2"/>
          <p:cNvSpPr>
            <a:spLocks noChangeArrowheads="1"/>
          </p:cNvSpPr>
          <p:nvPr/>
        </p:nvSpPr>
        <p:spPr bwMode="auto">
          <a:xfrm>
            <a:off x="447675" y="868363"/>
            <a:ext cx="2881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Рудольф Вирхов </a:t>
            </a:r>
          </a:p>
        </p:txBody>
      </p:sp>
      <p:sp>
        <p:nvSpPr>
          <p:cNvPr id="36874" name="TextBox 10"/>
          <p:cNvSpPr txBox="1">
            <a:spLocks noChangeArrowheads="1"/>
          </p:cNvSpPr>
          <p:nvPr/>
        </p:nvSpPr>
        <p:spPr bwMode="auto">
          <a:xfrm>
            <a:off x="4352925" y="4960938"/>
            <a:ext cx="4572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latin typeface="Times New Roman" pitchFamily="18" charset="0"/>
                <a:cs typeface="Times New Roman" pitchFamily="18" charset="0"/>
              </a:rPr>
              <a:t>Описал механизм клеточного деления - митоз</a:t>
            </a:r>
          </a:p>
        </p:txBody>
      </p:sp>
    </p:spTree>
    <p:extLst>
      <p:ext uri="{BB962C8B-B14F-4D97-AF65-F5344CB8AC3E}">
        <p14:creationId xmlns="" xmlns:p14="http://schemas.microsoft.com/office/powerpoint/2010/main" val="187592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511825" cy="1143000"/>
          </a:xfrm>
        </p:spPr>
        <p:txBody>
          <a:bodyPr/>
          <a:lstStyle/>
          <a:p>
            <a:pPr eaLnBrk="1" hangingPunct="1"/>
            <a:r>
              <a:rPr lang="ru-RU" altLang="ru-RU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Илья Ильич Мечников</a:t>
            </a:r>
          </a:p>
        </p:txBody>
      </p:sp>
      <p:pic>
        <p:nvPicPr>
          <p:cNvPr id="38915" name="Picture 2" descr="http://im2-tub-ru.yandex.net/i?id=712be87dd6be1dcde21b30c2880456c9-86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643063"/>
            <a:ext cx="2798762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971550" y="5172075"/>
            <a:ext cx="2160588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latin typeface="Times New Roman" pitchFamily="18" charset="0"/>
                <a:cs typeface="Times New Roman" pitchFamily="18" charset="0"/>
              </a:rPr>
              <a:t>1845-1916</a:t>
            </a:r>
          </a:p>
        </p:txBody>
      </p:sp>
      <p:sp>
        <p:nvSpPr>
          <p:cNvPr id="38918" name="TextBox 5"/>
          <p:cNvSpPr txBox="1">
            <a:spLocks noChangeArrowheads="1"/>
          </p:cNvSpPr>
          <p:nvPr/>
        </p:nvSpPr>
        <p:spPr bwMode="auto">
          <a:xfrm>
            <a:off x="4140200" y="1666875"/>
            <a:ext cx="39608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Открыл  явление фагоцитоза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593467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Получил Нобелевскую премию за труды по иммунитету. </a:t>
            </a:r>
            <a:endParaRPr lang="ru-RU" sz="2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486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5972175" y="760413"/>
            <a:ext cx="3179763" cy="723900"/>
          </a:xfrm>
        </p:spPr>
        <p:txBody>
          <a:bodyPr/>
          <a:lstStyle/>
          <a:p>
            <a:pPr eaLnBrk="1" hangingPunct="1"/>
            <a:r>
              <a:rPr lang="ru-RU" altLang="ru-RU" sz="2800" b="1" smtClean="0">
                <a:solidFill>
                  <a:srgbClr val="C00000"/>
                </a:solidFill>
              </a:rPr>
              <a:t>Роберт Кох</a:t>
            </a:r>
          </a:p>
        </p:txBody>
      </p:sp>
      <p:pic>
        <p:nvPicPr>
          <p:cNvPr id="39939" name="Picture 2" descr="http://im0-tub-ru.yandex.net/i?id=67a4f52bf9bc98158cb0f8a371632b00-15-144&amp;n=2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713" y="1516063"/>
            <a:ext cx="2662237" cy="3168650"/>
          </a:xfrm>
        </p:spPr>
      </p:pic>
      <p:pic>
        <p:nvPicPr>
          <p:cNvPr id="39940" name="Picture 4" descr="http://im0-tub-ru.yandex.net/i?id=1c40cab871963c1720416c4bc682eb14-49-144&amp;n=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484313"/>
            <a:ext cx="25971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323850" y="4670425"/>
            <a:ext cx="2159000" cy="460375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latin typeface="Times New Roman" pitchFamily="18" charset="0"/>
                <a:cs typeface="Times New Roman" pitchFamily="18" charset="0"/>
              </a:rPr>
              <a:t>1822-1895</a:t>
            </a:r>
          </a:p>
        </p:txBody>
      </p:sp>
      <p:sp>
        <p:nvSpPr>
          <p:cNvPr id="39942" name="TextBox 6"/>
          <p:cNvSpPr txBox="1">
            <a:spLocks noChangeArrowheads="1"/>
          </p:cNvSpPr>
          <p:nvPr/>
        </p:nvSpPr>
        <p:spPr bwMode="auto">
          <a:xfrm>
            <a:off x="6770688" y="4503738"/>
            <a:ext cx="2160587" cy="461962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latin typeface="Times New Roman" pitchFamily="18" charset="0"/>
                <a:cs typeface="Times New Roman" pitchFamily="18" charset="0"/>
              </a:rPr>
              <a:t>1843-1910</a:t>
            </a:r>
          </a:p>
        </p:txBody>
      </p:sp>
      <p:sp>
        <p:nvSpPr>
          <p:cNvPr id="39943" name="Прямоугольник 1"/>
          <p:cNvSpPr>
            <a:spLocks noChangeArrowheads="1"/>
          </p:cNvSpPr>
          <p:nvPr/>
        </p:nvSpPr>
        <p:spPr bwMode="auto">
          <a:xfrm>
            <a:off x="323850" y="979488"/>
            <a:ext cx="2286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C00000"/>
                </a:solidFill>
              </a:rPr>
              <a:t>Луи Пастер </a:t>
            </a:r>
            <a:endParaRPr lang="ru-RU" altLang="ru-RU" sz="2800" b="1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8" name="Rectangle 2"/>
          <p:cNvSpPr txBox="1">
            <a:spLocks noRot="1" noChangeArrowheads="1"/>
          </p:cNvSpPr>
          <p:nvPr/>
        </p:nvSpPr>
        <p:spPr>
          <a:xfrm>
            <a:off x="-200025" y="65088"/>
            <a:ext cx="91440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ru-RU" sz="32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биологии как науки</a:t>
            </a:r>
          </a:p>
        </p:txBody>
      </p:sp>
      <p:sp>
        <p:nvSpPr>
          <p:cNvPr id="39945" name="TextBox 8"/>
          <p:cNvSpPr txBox="1">
            <a:spLocks noChangeArrowheads="1"/>
          </p:cNvSpPr>
          <p:nvPr/>
        </p:nvSpPr>
        <p:spPr bwMode="auto">
          <a:xfrm>
            <a:off x="3008313" y="1557338"/>
            <a:ext cx="3243262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latin typeface="Times New Roman" pitchFamily="18" charset="0"/>
                <a:cs typeface="Times New Roman" pitchFamily="18" charset="0"/>
              </a:rPr>
              <a:t>Благодаря их работам в качестве самостоятельной науки оформились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Микробиология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Паразитология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Экология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32040" y="5229200"/>
            <a:ext cx="4211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Получили Нобелевскую премию за открытие туберкулезной палочки. </a:t>
            </a:r>
            <a:endParaRPr lang="ru-RU" sz="2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920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0" y="476672"/>
            <a:ext cx="3851920" cy="119675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Грегор</a:t>
            </a:r>
            <a:r>
              <a:rPr lang="ru-RU" alt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Мендель,  </a:t>
            </a:r>
            <a:br>
              <a:rPr lang="ru-RU" alt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alt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австрийский священник</a:t>
            </a:r>
          </a:p>
        </p:txBody>
      </p:sp>
      <p:pic>
        <p:nvPicPr>
          <p:cNvPr id="40963" name="Picture 2" descr="http://im3-tub-ru.yandex.net/i?id=cf7c797df5840f5c37deee43b8274a15-53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787525"/>
            <a:ext cx="25939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547688" y="5172075"/>
            <a:ext cx="2159000" cy="460375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latin typeface="Times New Roman" pitchFamily="18" charset="0"/>
                <a:cs typeface="Times New Roman" pitchFamily="18" charset="0"/>
              </a:rPr>
              <a:t>1822-1884</a:t>
            </a:r>
          </a:p>
        </p:txBody>
      </p:sp>
      <p:sp>
        <p:nvSpPr>
          <p:cNvPr id="40966" name="TextBox 5"/>
          <p:cNvSpPr txBox="1">
            <a:spLocks noChangeArrowheads="1"/>
          </p:cNvSpPr>
          <p:nvPr/>
        </p:nvSpPr>
        <p:spPr bwMode="auto">
          <a:xfrm>
            <a:off x="3059832" y="1612900"/>
            <a:ext cx="259228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Открыл основные законы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генетики</a:t>
            </a:r>
            <a:r>
              <a:rPr lang="ru-RU" alt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altLang="ru-RU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 descr="Bateson2 (cropped).jpg">
            <a:hlinkClick r:id="rId3"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28800"/>
            <a:ext cx="2736304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5436096" y="548680"/>
            <a:ext cx="370790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Уильям </a:t>
            </a:r>
            <a:r>
              <a:rPr kumimoji="0" lang="ru-RU" sz="28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Бетсон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, английский биолог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444208" y="5229200"/>
            <a:ext cx="151836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1861-1926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590389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ru-RU" altLang="ru-RU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 начале ХХ века генетика стала развиваться как самостоятельная наука.</a:t>
            </a:r>
            <a:endParaRPr lang="ru-RU" altLang="ru-RU" sz="2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3707904" y="4077072"/>
            <a:ext cx="219573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Ввел понятие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«генетика»</a:t>
            </a:r>
            <a:endParaRPr kumimoji="0" lang="ru-RU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34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Francis Crick.png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8800"/>
            <a:ext cx="352839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James D Watson Genome Image.jpg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3312368" cy="30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88065" name="Rectangle 1"/>
          <p:cNvSpPr>
            <a:spLocks noChangeArrowheads="1"/>
          </p:cNvSpPr>
          <p:nvPr/>
        </p:nvSpPr>
        <p:spPr bwMode="auto">
          <a:xfrm>
            <a:off x="0" y="5445224"/>
            <a:ext cx="88365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Открыли структуру нуклеиновых кислот в 1962 году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6012160" y="4581128"/>
            <a:ext cx="183095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1916-2004 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20072" y="332656"/>
            <a:ext cx="3600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Фрэнсис</a:t>
            </a:r>
            <a:r>
              <a:rPr lang="ru-RU" sz="2800" b="1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Крик </a:t>
            </a:r>
            <a:r>
              <a:rPr lang="ru-RU" sz="2400" b="1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британский молекулярный  биолог 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683568" y="476672"/>
            <a:ext cx="340118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Джеймс Уотсон,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американский биолог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187624" y="4869160"/>
            <a:ext cx="2790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prstClr val="black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родился в 1928  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0" y="593467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Получили Нобелевскую премию по медицине и физиологии. </a:t>
            </a:r>
            <a:endParaRPr lang="ru-RU" sz="2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981075"/>
            <a:ext cx="8229600" cy="4525963"/>
          </a:xfrm>
        </p:spPr>
        <p:txBody>
          <a:bodyPr/>
          <a:lstStyle/>
          <a:p>
            <a:pPr eaLnBrk="1" hangingPunct="1"/>
            <a:r>
              <a:rPr lang="ru-RU" altLang="ru-RU" b="1" dirty="0" smtClean="0">
                <a:solidFill>
                  <a:srgbClr val="C00000"/>
                </a:solidFill>
              </a:rPr>
              <a:t>Биология </a:t>
            </a:r>
            <a:r>
              <a:rPr lang="ru-RU" altLang="ru-RU" b="1" dirty="0" smtClean="0"/>
              <a:t>– комплексная наука, сформировавшаяся в результате дифференциации и интеграции разных научных дисциплин.</a:t>
            </a:r>
          </a:p>
          <a:p>
            <a:pPr eaLnBrk="1" hangingPunct="1">
              <a:buNone/>
            </a:pPr>
            <a:endParaRPr lang="ru-RU" altLang="ru-RU" b="1" dirty="0" smtClean="0"/>
          </a:p>
          <a:p>
            <a:pPr eaLnBrk="1" hangingPunct="1"/>
            <a:r>
              <a:rPr lang="ru-RU" altLang="ru-RU" b="1" dirty="0" smtClean="0"/>
              <a:t>Интеграция наук помогает в решении самых сложных синтетических по своей природе проблем.</a:t>
            </a:r>
          </a:p>
        </p:txBody>
      </p:sp>
    </p:spTree>
    <p:extLst>
      <p:ext uri="{BB962C8B-B14F-4D97-AF65-F5344CB8AC3E}">
        <p14:creationId xmlns="" xmlns:p14="http://schemas.microsoft.com/office/powerpoint/2010/main" val="193087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rcRect l="12636" r="1155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33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-10000"/>
          </a:blip>
          <a:srcRect l="8405" r="8031"/>
          <a:stretch>
            <a:fillRect/>
          </a:stretch>
        </p:blipFill>
        <p:spPr>
          <a:xfrm>
            <a:off x="0" y="0"/>
            <a:ext cx="9144000" cy="69654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257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 descr="ТигрДН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0594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Заголовок 1"/>
          <p:cNvSpPr>
            <a:spLocks noGrp="1"/>
          </p:cNvSpPr>
          <p:nvPr>
            <p:ph type="title"/>
          </p:nvPr>
        </p:nvSpPr>
        <p:spPr>
          <a:xfrm>
            <a:off x="5867400" y="1628775"/>
            <a:ext cx="2986088" cy="2305050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Биология как наука</a:t>
            </a:r>
          </a:p>
        </p:txBody>
      </p:sp>
    </p:spTree>
    <p:extLst>
      <p:ext uri="{BB962C8B-B14F-4D97-AF65-F5344CB8AC3E}">
        <p14:creationId xmlns="" xmlns:p14="http://schemas.microsoft.com/office/powerpoint/2010/main" val="242874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500" t="20000" r="17083" b="56667"/>
          <a:stretch/>
        </p:blipFill>
        <p:spPr>
          <a:xfrm>
            <a:off x="0" y="1009650"/>
            <a:ext cx="9039089" cy="3486150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642938" y="250826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КОМПЛЕКСНЫЕ БИОЛОГИЧЕСКИЕ НАУКИ СХЕМА: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33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052736"/>
            <a:ext cx="85689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Описательный</a:t>
            </a:r>
            <a:r>
              <a:rPr lang="ru-RU" sz="2800" dirty="0" smtClean="0">
                <a:solidFill>
                  <a:srgbClr val="C00000"/>
                </a:solidFill>
              </a:rPr>
              <a:t> – сбор фактического материала, его описание на основе наблюдения</a:t>
            </a:r>
          </a:p>
          <a:p>
            <a:r>
              <a:rPr lang="ru-RU" sz="2800" b="1" dirty="0" smtClean="0">
                <a:solidFill>
                  <a:srgbClr val="C00000"/>
                </a:solidFill>
              </a:rPr>
              <a:t>Сравнительный – </a:t>
            </a:r>
            <a:r>
              <a:rPr lang="ru-RU" sz="2800" dirty="0" smtClean="0">
                <a:solidFill>
                  <a:srgbClr val="C00000"/>
                </a:solidFill>
              </a:rPr>
              <a:t>выявляются сходства и различия между организмами и их частями (клеточная теория)</a:t>
            </a:r>
          </a:p>
          <a:p>
            <a:r>
              <a:rPr lang="ru-RU" sz="2800" b="1" dirty="0" smtClean="0">
                <a:solidFill>
                  <a:srgbClr val="C00000"/>
                </a:solidFill>
              </a:rPr>
              <a:t>Исторический – </a:t>
            </a:r>
            <a:r>
              <a:rPr lang="ru-RU" sz="2800" dirty="0" smtClean="0">
                <a:solidFill>
                  <a:srgbClr val="C00000"/>
                </a:solidFill>
              </a:rPr>
              <a:t>помогает осмыслить полученные факты, сопоставить их с ранее известными результатами (Ч. Дарвин)</a:t>
            </a:r>
          </a:p>
          <a:p>
            <a:r>
              <a:rPr lang="ru-RU" sz="2800" b="1" dirty="0" smtClean="0">
                <a:solidFill>
                  <a:srgbClr val="C00000"/>
                </a:solidFill>
              </a:rPr>
              <a:t>Экспериментальный – </a:t>
            </a:r>
            <a:r>
              <a:rPr lang="ru-RU" sz="2800" dirty="0" smtClean="0">
                <a:solidFill>
                  <a:srgbClr val="C00000"/>
                </a:solidFill>
              </a:rPr>
              <a:t>поваляет изучать то или иное явление жизни с помощью опыта (</a:t>
            </a:r>
            <a:r>
              <a:rPr lang="ru-RU" sz="2800" smtClean="0">
                <a:solidFill>
                  <a:srgbClr val="C00000"/>
                </a:solidFill>
              </a:rPr>
              <a:t>Уильям Гарвей)</a:t>
            </a:r>
            <a:endParaRPr lang="ru-RU" sz="2800" dirty="0" smtClean="0">
              <a:solidFill>
                <a:srgbClr val="C00000"/>
              </a:solidFill>
            </a:endParaRPr>
          </a:p>
          <a:p>
            <a:r>
              <a:rPr lang="ru-RU" sz="2800" b="1" dirty="0" smtClean="0">
                <a:solidFill>
                  <a:srgbClr val="C00000"/>
                </a:solidFill>
              </a:rPr>
              <a:t>Моделирование</a:t>
            </a:r>
            <a:r>
              <a:rPr lang="ru-RU" sz="2800" dirty="0" smtClean="0">
                <a:solidFill>
                  <a:srgbClr val="C00000"/>
                </a:solidFill>
              </a:rPr>
              <a:t> как высшая форма эксперимента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19672" y="332656"/>
            <a:ext cx="6365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200" b="1" dirty="0" smtClean="0">
                <a:solidFill>
                  <a:srgbClr val="002060"/>
                </a:solidFill>
              </a:rPr>
              <a:t>Методы исследований в биологии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561975" y="0"/>
            <a:ext cx="8229600" cy="490538"/>
          </a:xfrm>
        </p:spPr>
        <p:txBody>
          <a:bodyPr>
            <a:normAutofit fontScale="90000"/>
          </a:bodyPr>
          <a:lstStyle/>
          <a:p>
            <a:r>
              <a:rPr lang="ru-RU" altLang="ru-RU" sz="32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Закрепление</a:t>
            </a:r>
          </a:p>
        </p:txBody>
      </p:sp>
      <p:pic>
        <p:nvPicPr>
          <p:cNvPr id="41987" name="Picture 2" descr="http://im1-tub-ru.yandex.net/i?id=9d89240ce39bc94ccc2e1d1cff7702f6-99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557338"/>
            <a:ext cx="20351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http://im3-tub-ru.yandex.net/i?id=483ddf1f30e641077bf5087e22b55abf-72-144&amp;n=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8" t="7161" r="9183"/>
          <a:stretch>
            <a:fillRect/>
          </a:stretch>
        </p:blipFill>
        <p:spPr bwMode="auto">
          <a:xfrm>
            <a:off x="5619750" y="1444625"/>
            <a:ext cx="22002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Заголовок 1"/>
          <p:cNvSpPr txBox="1">
            <a:spLocks/>
          </p:cNvSpPr>
          <p:nvPr/>
        </p:nvSpPr>
        <p:spPr bwMode="auto">
          <a:xfrm>
            <a:off x="687388" y="668338"/>
            <a:ext cx="82296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Назовите ученых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698625" y="4476750"/>
            <a:ext cx="60166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Авторы клеточной теории</a:t>
            </a:r>
          </a:p>
        </p:txBody>
      </p:sp>
    </p:spTree>
    <p:extLst>
      <p:ext uri="{BB962C8B-B14F-4D97-AF65-F5344CB8AC3E}">
        <p14:creationId xmlns="" xmlns:p14="http://schemas.microsoft.com/office/powerpoint/2010/main" val="183118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 txBox="1">
            <a:spLocks/>
          </p:cNvSpPr>
          <p:nvPr/>
        </p:nvSpPr>
        <p:spPr bwMode="auto">
          <a:xfrm>
            <a:off x="663575" y="0"/>
            <a:ext cx="82296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Закрепление</a:t>
            </a:r>
          </a:p>
        </p:txBody>
      </p:sp>
      <p:sp>
        <p:nvSpPr>
          <p:cNvPr id="43011" name="Заголовок 1"/>
          <p:cNvSpPr txBox="1">
            <a:spLocks/>
          </p:cNvSpPr>
          <p:nvPr/>
        </p:nvSpPr>
        <p:spPr bwMode="auto">
          <a:xfrm>
            <a:off x="788988" y="668338"/>
            <a:ext cx="82296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Назовите ученых. В чем их заслуги?</a:t>
            </a:r>
          </a:p>
        </p:txBody>
      </p:sp>
      <p:pic>
        <p:nvPicPr>
          <p:cNvPr id="43012" name="Picture 2" descr="http://im0-tub-ru.yandex.net/i?id=8ad8fabefc17ba5564806aca0d72f202-124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1412875"/>
            <a:ext cx="2738437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2" descr="http://im1-tub-ru.yandex.net/i?id=2585d2670d09bc5c6e856a52dfeab62e-77-144&amp;n=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381125"/>
            <a:ext cx="258603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410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Заголовок 1"/>
          <p:cNvSpPr txBox="1">
            <a:spLocks/>
          </p:cNvSpPr>
          <p:nvPr/>
        </p:nvSpPr>
        <p:spPr bwMode="auto">
          <a:xfrm>
            <a:off x="561975" y="0"/>
            <a:ext cx="82296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Закрепление</a:t>
            </a:r>
          </a:p>
        </p:txBody>
      </p:sp>
      <p:sp>
        <p:nvSpPr>
          <p:cNvPr id="44037" name="Заголовок 1"/>
          <p:cNvSpPr txBox="1">
            <a:spLocks/>
          </p:cNvSpPr>
          <p:nvPr/>
        </p:nvSpPr>
        <p:spPr bwMode="auto">
          <a:xfrm>
            <a:off x="687388" y="668338"/>
            <a:ext cx="82296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Какой из этих ученых русский? Что он открыл?</a:t>
            </a:r>
          </a:p>
        </p:txBody>
      </p:sp>
      <p:pic>
        <p:nvPicPr>
          <p:cNvPr id="44038" name="Picture 2" descr="http://im2-tub-ru.yandex.net/i?id=712be87dd6be1dcde21b30c2880456c9-86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1643063"/>
            <a:ext cx="2416175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Box 6"/>
          <p:cNvSpPr txBox="1">
            <a:spLocks noChangeArrowheads="1"/>
          </p:cNvSpPr>
          <p:nvPr/>
        </p:nvSpPr>
        <p:spPr bwMode="auto">
          <a:xfrm>
            <a:off x="971550" y="4760913"/>
            <a:ext cx="93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002060"/>
                </a:solidFill>
                <a:latin typeface="Arial" charset="0"/>
              </a:rPr>
              <a:t>1</a:t>
            </a:r>
          </a:p>
        </p:txBody>
      </p:sp>
      <p:sp>
        <p:nvSpPr>
          <p:cNvPr id="44040" name="TextBox 7"/>
          <p:cNvSpPr txBox="1">
            <a:spLocks noChangeArrowheads="1"/>
          </p:cNvSpPr>
          <p:nvPr/>
        </p:nvSpPr>
        <p:spPr bwMode="auto">
          <a:xfrm>
            <a:off x="3760788" y="4760913"/>
            <a:ext cx="93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002060"/>
                </a:solidFill>
                <a:latin typeface="Arial" charset="0"/>
              </a:rPr>
              <a:t>2</a:t>
            </a:r>
          </a:p>
        </p:txBody>
      </p:sp>
      <p:sp>
        <p:nvSpPr>
          <p:cNvPr id="44041" name="TextBox 8"/>
          <p:cNvSpPr txBox="1">
            <a:spLocks noChangeArrowheads="1"/>
          </p:cNvSpPr>
          <p:nvPr/>
        </p:nvSpPr>
        <p:spPr bwMode="auto">
          <a:xfrm>
            <a:off x="6716713" y="4760913"/>
            <a:ext cx="935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002060"/>
                </a:solidFill>
                <a:latin typeface="Arial" charset="0"/>
              </a:rPr>
              <a:t>3</a:t>
            </a:r>
          </a:p>
        </p:txBody>
      </p:sp>
      <p:pic>
        <p:nvPicPr>
          <p:cNvPr id="10" name="Picture 4" descr="http://im1-tub-ru.yandex.net/i?id=06c2e945bd442a58c49bde5ce978083b-70-144&amp;n=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2376264" cy="31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im3-tub-ru.yandex.net/i?id=483ddf1f30e641077bf5087e22b55abf-72-144&amp;n=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8" t="7161" r="9183"/>
          <a:stretch>
            <a:fillRect/>
          </a:stretch>
        </p:blipFill>
        <p:spPr bwMode="auto">
          <a:xfrm>
            <a:off x="6012160" y="1700808"/>
            <a:ext cx="2200275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331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 txBox="1">
            <a:spLocks/>
          </p:cNvSpPr>
          <p:nvPr/>
        </p:nvSpPr>
        <p:spPr bwMode="auto">
          <a:xfrm>
            <a:off x="663575" y="0"/>
            <a:ext cx="82296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Закрепление</a:t>
            </a:r>
          </a:p>
        </p:txBody>
      </p:sp>
      <p:sp>
        <p:nvSpPr>
          <p:cNvPr id="45059" name="Заголовок 1"/>
          <p:cNvSpPr txBox="1">
            <a:spLocks/>
          </p:cNvSpPr>
          <p:nvPr/>
        </p:nvSpPr>
        <p:spPr bwMode="auto">
          <a:xfrm>
            <a:off x="153988" y="912813"/>
            <a:ext cx="88646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Кто из этих ученых считается основоположником ботаники, кто – основоположником </a:t>
            </a:r>
            <a:r>
              <a:rPr lang="ru-RU" altLang="ru-RU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зоологии?</a:t>
            </a:r>
            <a:endParaRPr lang="ru-RU" altLang="ru-RU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060" name="Picture 2" descr="http://t2.gstatic.com/images?q=tbn:ANd9GcT9ooJTk5mF2JF_B3qdVvj-0SEo0xrNwlPwiVfFlRFWAIcV9p8c3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4413"/>
          <a:stretch>
            <a:fillRect/>
          </a:stretch>
        </p:blipFill>
        <p:spPr bwMode="auto">
          <a:xfrm>
            <a:off x="153988" y="2166938"/>
            <a:ext cx="2570162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2" descr="http://im3-tub-ru.yandex.net/i?id=6f18c300cf8d816f94a54e7260357f19-31-144&amp;n=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967"/>
          <a:stretch>
            <a:fillRect/>
          </a:stretch>
        </p:blipFill>
        <p:spPr bwMode="auto">
          <a:xfrm>
            <a:off x="2994025" y="2166938"/>
            <a:ext cx="2470150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Box 8"/>
          <p:cNvSpPr txBox="1">
            <a:spLocks noChangeArrowheads="1"/>
          </p:cNvSpPr>
          <p:nvPr/>
        </p:nvSpPr>
        <p:spPr bwMode="auto">
          <a:xfrm>
            <a:off x="971550" y="4760913"/>
            <a:ext cx="93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002060"/>
                </a:solidFill>
                <a:latin typeface="Arial" charset="0"/>
              </a:rPr>
              <a:t>1</a:t>
            </a:r>
          </a:p>
        </p:txBody>
      </p:sp>
      <p:sp>
        <p:nvSpPr>
          <p:cNvPr id="45064" name="TextBox 9"/>
          <p:cNvSpPr txBox="1">
            <a:spLocks noChangeArrowheads="1"/>
          </p:cNvSpPr>
          <p:nvPr/>
        </p:nvSpPr>
        <p:spPr bwMode="auto">
          <a:xfrm>
            <a:off x="3760788" y="4760913"/>
            <a:ext cx="93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002060"/>
                </a:solidFill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="" xmlns:p14="http://schemas.microsoft.com/office/powerpoint/2010/main" val="318977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3332" t="34668" r="18612" b="8000"/>
          <a:stretch/>
        </p:blipFill>
        <p:spPr>
          <a:xfrm>
            <a:off x="5011479" y="2588003"/>
            <a:ext cx="3889634" cy="3867150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ЗООЛОГИЯ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2588004"/>
            <a:ext cx="335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</a:rPr>
              <a:t>Дисциплины зоологии:</a:t>
            </a: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3063" y="547291"/>
            <a:ext cx="89390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Зоология (греч. </a:t>
            </a:r>
            <a:r>
              <a:rPr lang="ru-RU" sz="2000" dirty="0" err="1"/>
              <a:t>zоо</a:t>
            </a:r>
            <a:r>
              <a:rPr lang="ru-RU" sz="2000" dirty="0"/>
              <a:t> — животное и </a:t>
            </a:r>
            <a:r>
              <a:rPr lang="ru-RU" sz="2000" dirty="0" err="1"/>
              <a:t>logos</a:t>
            </a:r>
            <a:r>
              <a:rPr lang="ru-RU" sz="2000" dirty="0"/>
              <a:t> — учение) — наука о животных, изучающая их строение, развитие, видовой состав, происхождение, родственные связи, распространение и значение.</a:t>
            </a:r>
          </a:p>
          <a:p>
            <a:endParaRPr lang="ru-RU" sz="2000" dirty="0"/>
          </a:p>
          <a:p>
            <a:r>
              <a:rPr lang="ru-RU" sz="2000" dirty="0"/>
              <a:t>Зоология как наука берет начало в Древней Греции и связана с трудами Аристотеля, который различал около 500 видов животных и сделал первую попытку их классификации.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73421" y="3176188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систематика животных;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физиология </a:t>
            </a:r>
            <a:r>
              <a:rPr lang="ru-RU" sz="2000" b="1" dirty="0"/>
              <a:t>животных;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морфология </a:t>
            </a:r>
            <a:r>
              <a:rPr lang="ru-RU" sz="2000" b="1" dirty="0"/>
              <a:t>животных;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эмбриология </a:t>
            </a:r>
            <a:r>
              <a:rPr lang="ru-RU" sz="2000" b="1" dirty="0"/>
              <a:t>животных;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генетика </a:t>
            </a:r>
            <a:r>
              <a:rPr lang="ru-RU" sz="2000" b="1" dirty="0"/>
              <a:t>животных;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экология </a:t>
            </a:r>
            <a:r>
              <a:rPr lang="ru-RU" sz="2000" b="1" dirty="0"/>
              <a:t>животных;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филогения;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этология</a:t>
            </a:r>
            <a:r>
              <a:rPr lang="ru-RU" sz="20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зоогеография</a:t>
            </a:r>
            <a:r>
              <a:rPr lang="ru-RU" sz="20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палеозоология</a:t>
            </a:r>
            <a:r>
              <a:rPr lang="ru-RU" sz="2000" b="1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906412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БОТАНИКА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4306" t="34222" r="18750" b="14445"/>
          <a:stretch/>
        </p:blipFill>
        <p:spPr>
          <a:xfrm>
            <a:off x="6658031" y="0"/>
            <a:ext cx="2549031" cy="2322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588004"/>
            <a:ext cx="335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</a:rPr>
              <a:t>Дисциплины ботаники:</a:t>
            </a: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6125" y="467302"/>
            <a:ext cx="6755524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Ботаника (греч. </a:t>
            </a:r>
            <a:r>
              <a:rPr lang="ru-RU" sz="2000" dirty="0" err="1"/>
              <a:t>botanikos</a:t>
            </a:r>
            <a:r>
              <a:rPr lang="ru-RU" sz="2000" dirty="0"/>
              <a:t> — относящийся к растениям, </a:t>
            </a:r>
            <a:r>
              <a:rPr lang="ru-RU" sz="2000" dirty="0" err="1"/>
              <a:t>botane</a:t>
            </a:r>
            <a:r>
              <a:rPr lang="ru-RU" sz="2000" dirty="0"/>
              <a:t> — трава) — комплекс наук о растениях, изучающих их внешнее и внутреннее строение, процессы жизнедеятельности, происхождение и родственные связи.</a:t>
            </a:r>
          </a:p>
          <a:p>
            <a:endParaRPr lang="ru-RU" sz="1100" dirty="0"/>
          </a:p>
          <a:p>
            <a:r>
              <a:rPr lang="ru-RU" sz="2000" dirty="0"/>
              <a:t>Первые </a:t>
            </a:r>
            <a:r>
              <a:rPr lang="ru-RU" sz="2000" dirty="0" smtClean="0"/>
              <a:t>сведения </a:t>
            </a:r>
            <a:r>
              <a:rPr lang="ru-RU" sz="2000" dirty="0"/>
              <a:t>о растениях содержатся в письменных документах Древнего Востока. Начало ботаники как науки положили древние греки: «отцом ботаники» считается Теофраст.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28600" y="3049668"/>
            <a:ext cx="88823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систематика растений</a:t>
            </a:r>
            <a:r>
              <a:rPr lang="ru-RU" dirty="0"/>
              <a:t> (изучает их классификацию и филогению);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морфология растений</a:t>
            </a:r>
            <a:r>
              <a:rPr lang="ru-RU" dirty="0"/>
              <a:t> (изучает внешнее строение растений);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анатомия растений</a:t>
            </a:r>
            <a:r>
              <a:rPr lang="ru-RU" dirty="0"/>
              <a:t> (изучает внутреннее строение растений);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эмбриология растений</a:t>
            </a:r>
            <a:r>
              <a:rPr lang="ru-RU" dirty="0"/>
              <a:t> (изучает половой процесс и развитие зародыша растительного организма);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палеоботаника</a:t>
            </a:r>
            <a:r>
              <a:rPr lang="ru-RU" dirty="0"/>
              <a:t> (изучает вымершие растительные организмы);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физиология растений</a:t>
            </a:r>
            <a:r>
              <a:rPr lang="ru-RU" dirty="0"/>
              <a:t> (изучает жизнедеятельность растительного организма);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биохимия растений</a:t>
            </a:r>
            <a:r>
              <a:rPr lang="ru-RU" dirty="0"/>
              <a:t> (изучает химический состав растений и биохимические процессы, протекающие в их организме);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экология растений</a:t>
            </a:r>
            <a:r>
              <a:rPr lang="ru-RU" dirty="0"/>
              <a:t> (изучает взаимоотношения растений со средой обитания и другими организмами);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география растений</a:t>
            </a:r>
            <a:r>
              <a:rPr lang="ru-RU" dirty="0"/>
              <a:t> (изучает географическое распространение отдельных систематических групп);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геоботаника</a:t>
            </a:r>
            <a:r>
              <a:rPr lang="ru-RU" dirty="0"/>
              <a:t>, или </a:t>
            </a:r>
            <a:r>
              <a:rPr lang="ru-RU" b="1" dirty="0"/>
              <a:t>фитоценология</a:t>
            </a:r>
            <a:r>
              <a:rPr lang="ru-RU" dirty="0"/>
              <a:t> (наука о растительном покрове Земли);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фитопатология</a:t>
            </a:r>
            <a:r>
              <a:rPr lang="ru-RU" dirty="0"/>
              <a:t> (наука о болезнях растений);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экономическая ботаника</a:t>
            </a:r>
            <a:r>
              <a:rPr lang="ru-RU" dirty="0"/>
              <a:t> (изучает использование растений человеком).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182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АНАТОМИЯ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3195" t="26222" r="18471" b="16222"/>
          <a:stretch/>
        </p:blipFill>
        <p:spPr>
          <a:xfrm>
            <a:off x="6776873" y="1688111"/>
            <a:ext cx="2332712" cy="217293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9925" y="521068"/>
            <a:ext cx="87498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Анатомия (греч. </a:t>
            </a:r>
            <a:r>
              <a:rPr lang="ru-RU" sz="2000" b="1" dirty="0" err="1"/>
              <a:t>anatome</a:t>
            </a:r>
            <a:r>
              <a:rPr lang="ru-RU" sz="2000" b="1" dirty="0"/>
              <a:t> — рассечение, расчленение) — наука, изучающая строение организма, его органов, тканей и клеток.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62351" y="2132856"/>
            <a:ext cx="658694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Анатомия </a:t>
            </a:r>
            <a:r>
              <a:rPr lang="ru-RU" sz="2000" dirty="0" smtClean="0"/>
              <a:t>- комплексная наука:</a:t>
            </a:r>
          </a:p>
          <a:p>
            <a:pPr marL="457200" indent="-457200">
              <a:buAutoNum type="arabicParenR"/>
            </a:pPr>
            <a:r>
              <a:rPr lang="ru-RU" sz="2000" dirty="0" smtClean="0"/>
              <a:t>зоотомия, </a:t>
            </a:r>
            <a:r>
              <a:rPr lang="ru-RU" sz="2000" dirty="0"/>
              <a:t>или анатомию животных, включая анатомию человека</a:t>
            </a:r>
            <a:r>
              <a:rPr lang="ru-RU" sz="2000" dirty="0" smtClean="0"/>
              <a:t>,</a:t>
            </a:r>
          </a:p>
          <a:p>
            <a:pPr marL="457200" indent="-457200">
              <a:buAutoNum type="arabicParenR"/>
            </a:pPr>
            <a:r>
              <a:rPr lang="ru-RU" sz="2000" dirty="0" err="1" smtClean="0"/>
              <a:t>фитотомию</a:t>
            </a:r>
            <a:r>
              <a:rPr lang="ru-RU" sz="2000" dirty="0"/>
              <a:t>, или анатомию растений. </a:t>
            </a:r>
            <a:endParaRPr lang="ru-RU" sz="2000" dirty="0" smtClean="0"/>
          </a:p>
          <a:p>
            <a:r>
              <a:rPr lang="ru-RU" sz="2000" dirty="0" smtClean="0"/>
              <a:t>Каждый </a:t>
            </a:r>
            <a:r>
              <a:rPr lang="ru-RU" sz="2000" dirty="0"/>
              <a:t>из этих разделов, в свою очередь, подразделяется на:</a:t>
            </a:r>
          </a:p>
          <a:p>
            <a:r>
              <a:rPr lang="ru-RU" sz="2000" dirty="0" smtClean="0"/>
              <a:t>•</a:t>
            </a:r>
            <a:r>
              <a:rPr lang="ru-RU" sz="2000" dirty="0"/>
              <a:t>описательную, или системную анатомию;</a:t>
            </a:r>
          </a:p>
          <a:p>
            <a:r>
              <a:rPr lang="ru-RU" sz="2000" dirty="0" smtClean="0"/>
              <a:t>•</a:t>
            </a:r>
            <a:r>
              <a:rPr lang="ru-RU" sz="2000" dirty="0"/>
              <a:t>сравнительную, или эволюционную анатомию;</a:t>
            </a:r>
          </a:p>
          <a:p>
            <a:r>
              <a:rPr lang="ru-RU" sz="2000" dirty="0" smtClean="0"/>
              <a:t>•</a:t>
            </a:r>
            <a:r>
              <a:rPr lang="ru-RU" sz="2000" dirty="0"/>
              <a:t>функциональную, или физиологическую анатомию;</a:t>
            </a:r>
          </a:p>
          <a:p>
            <a:r>
              <a:rPr lang="ru-RU" sz="2000" dirty="0" smtClean="0"/>
              <a:t>•</a:t>
            </a:r>
            <a:r>
              <a:rPr lang="ru-RU" sz="2000" dirty="0"/>
              <a:t>экспериментальную анатомию.</a:t>
            </a:r>
          </a:p>
          <a:p>
            <a:endParaRPr lang="ru-RU" sz="2000" dirty="0"/>
          </a:p>
          <a:p>
            <a:r>
              <a:rPr lang="ru-RU" sz="2000" dirty="0"/>
              <a:t>В анатомии человека и животных выделяют ещё клиническую анатомию (является основой медицины) и топографическую, или хирургическую анатомию.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924" y="1228954"/>
            <a:ext cx="452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Основоположник научной анатомии  - Андреас </a:t>
            </a:r>
            <a:r>
              <a:rPr lang="ru-RU" dirty="0" err="1" smtClean="0">
                <a:solidFill>
                  <a:srgbClr val="C00000"/>
                </a:solidFill>
              </a:rPr>
              <a:t>Визалий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3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ФИЗИОЛОГИЯ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5486" t="32221" r="16875" b="10000"/>
          <a:stretch/>
        </p:blipFill>
        <p:spPr>
          <a:xfrm>
            <a:off x="6738935" y="4427226"/>
            <a:ext cx="2405065" cy="243077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89186" y="584483"/>
            <a:ext cx="88602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Физиология (греч. </a:t>
            </a:r>
            <a:r>
              <a:rPr lang="ru-RU" sz="2000" dirty="0" err="1"/>
              <a:t>physis</a:t>
            </a:r>
            <a:r>
              <a:rPr lang="ru-RU" sz="2000" dirty="0"/>
              <a:t> — природа) — наука, изучающая процессы жизнедеятельности организма в целом, а также составляющих его клеток, органов и их систем.</a:t>
            </a:r>
          </a:p>
          <a:p>
            <a:endParaRPr lang="ru-RU" sz="2000" dirty="0"/>
          </a:p>
          <a:p>
            <a:r>
              <a:rPr lang="ru-RU" sz="2000" dirty="0"/>
              <a:t>Рождение физиологии как науки связывают с работами Уильяма Гарвея, описавшего работу сердца и циркуляцию крови в организме в 1628 году.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-32851" y="2523475"/>
            <a:ext cx="73803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Разделы физиологии:</a:t>
            </a:r>
          </a:p>
          <a:p>
            <a:pPr marL="342900" indent="-342900">
              <a:buAutoNum type="arabicParenR"/>
            </a:pPr>
            <a:r>
              <a:rPr lang="ru-RU" dirty="0" smtClean="0"/>
              <a:t>физиология </a:t>
            </a:r>
            <a:r>
              <a:rPr lang="ru-RU" dirty="0"/>
              <a:t>человека и животных </a:t>
            </a:r>
            <a:endParaRPr lang="ru-RU" dirty="0" smtClean="0"/>
          </a:p>
          <a:p>
            <a:pPr marL="342900" indent="-342900">
              <a:buAutoNum type="arabicParenR"/>
            </a:pPr>
            <a:r>
              <a:rPr lang="ru-RU" dirty="0" smtClean="0"/>
              <a:t>физиология </a:t>
            </a:r>
            <a:r>
              <a:rPr lang="ru-RU" dirty="0"/>
              <a:t>растений.</a:t>
            </a:r>
          </a:p>
          <a:p>
            <a:endParaRPr lang="ru-RU" dirty="0"/>
          </a:p>
          <a:p>
            <a:r>
              <a:rPr lang="ru-RU" dirty="0" smtClean="0"/>
              <a:t>Физиология человека и животных включает подразделы:</a:t>
            </a:r>
            <a:endParaRPr lang="ru-RU" dirty="0"/>
          </a:p>
          <a:p>
            <a:r>
              <a:rPr lang="ru-RU" dirty="0" smtClean="0"/>
              <a:t>•</a:t>
            </a:r>
            <a:r>
              <a:rPr lang="ru-RU" dirty="0">
                <a:solidFill>
                  <a:srgbClr val="C00000"/>
                </a:solidFill>
              </a:rPr>
              <a:t>общая физиология </a:t>
            </a:r>
            <a:r>
              <a:rPr lang="ru-RU" dirty="0"/>
              <a:t>(исследует природу процессов, общих для организмов разных видов, а также общие закономерности реакции организма и его структур на воздействия внешней среды);</a:t>
            </a:r>
          </a:p>
          <a:p>
            <a:r>
              <a:rPr lang="ru-RU" dirty="0" smtClean="0"/>
              <a:t>•</a:t>
            </a:r>
            <a:r>
              <a:rPr lang="ru-RU" dirty="0">
                <a:solidFill>
                  <a:srgbClr val="C00000"/>
                </a:solidFill>
              </a:rPr>
              <a:t>частная, или специальная физиология </a:t>
            </a:r>
            <a:r>
              <a:rPr lang="ru-RU" dirty="0"/>
              <a:t>(физиология отдельных групп живых организмов или отдельных органов, например, печени, а также систем органов, например, физиология нервной системы);</a:t>
            </a:r>
          </a:p>
          <a:p>
            <a:r>
              <a:rPr lang="ru-RU" dirty="0" smtClean="0"/>
              <a:t>•</a:t>
            </a:r>
            <a:r>
              <a:rPr lang="ru-RU" dirty="0">
                <a:solidFill>
                  <a:srgbClr val="C00000"/>
                </a:solidFill>
              </a:rPr>
              <a:t>прикладная физиология </a:t>
            </a:r>
            <a:r>
              <a:rPr lang="ru-RU" dirty="0"/>
              <a:t>(изучает особенности жизнедеятельности организма в определенных условиях, например, космическая физиология).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69338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im3-tub-ru.yandex.net/i?id=7cf856f282b9d91462eedc1b0f587bfc&amp;n=33&amp;h=215&amp;w=28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616093" cy="270892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39952" y="250826"/>
            <a:ext cx="4389686" cy="568325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smtClean="0">
                <a:solidFill>
                  <a:srgbClr val="00B050"/>
                </a:solidFill>
              </a:rPr>
              <a:t>БИОЛОГИЯ</a:t>
            </a:r>
            <a:endParaRPr lang="ru-RU" sz="3200" b="1" dirty="0">
              <a:solidFill>
                <a:srgbClr val="00B05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923928" y="770232"/>
            <a:ext cx="50763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sz="32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это наука о жизни во всех её проявлениях.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2636912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Теодор </a:t>
            </a:r>
            <a:r>
              <a:rPr lang="ru-RU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Руз</a:t>
            </a:r>
            <a:r>
              <a:rPr lang="ru-RU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немецкий профессор анатомии,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1779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г. впервые употребил термин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«биология».</a:t>
            </a:r>
          </a:p>
          <a:p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Ж.-Б. Ламарк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Г. Р. </a:t>
            </a:r>
            <a:r>
              <a:rPr lang="ru-RU" sz="32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Тревиранус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в 1802 году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независимо друг от друга предложили название науки 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«биология».</a:t>
            </a:r>
          </a:p>
          <a:p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Аристотель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- основоположник биологии.</a:t>
            </a:r>
            <a:endParaRPr lang="ru-RU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38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3333" t="13556" r="17916" b="46555"/>
          <a:stretch/>
        </p:blipFill>
        <p:spPr>
          <a:xfrm>
            <a:off x="1576553" y="2366786"/>
            <a:ext cx="5996073" cy="4088490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СИСТЕМАТИКА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8981" y="509100"/>
            <a:ext cx="88917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Систематика (греч. </a:t>
            </a:r>
            <a:r>
              <a:rPr lang="ru-RU" sz="2000" dirty="0" err="1"/>
              <a:t>systematikos</a:t>
            </a:r>
            <a:r>
              <a:rPr lang="ru-RU" sz="2000" dirty="0"/>
              <a:t> — упорядоченный, относящийся к системе) — наука, занимающаяся описанием и обозначением все существующих и вымерших организмов, а также их классификацией.</a:t>
            </a:r>
          </a:p>
          <a:p>
            <a:endParaRPr lang="ru-RU" sz="2000" dirty="0"/>
          </a:p>
          <a:p>
            <a:r>
              <a:rPr lang="ru-RU" sz="2000" dirty="0"/>
              <a:t>Основы систематики как науки заложены в работах Дж. Рея ( в 1686 — 1704 годах) и особенно Карла Линнея (1735 год и позже).</a:t>
            </a:r>
          </a:p>
        </p:txBody>
      </p:sp>
    </p:spTree>
    <p:extLst>
      <p:ext uri="{BB962C8B-B14F-4D97-AF65-F5344CB8AC3E}">
        <p14:creationId xmlns="" xmlns:p14="http://schemas.microsoft.com/office/powerpoint/2010/main" val="80181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СИСТЕМАТИКА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3192" y="802204"/>
            <a:ext cx="8820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Разделы систематики</a:t>
            </a:r>
            <a:r>
              <a:rPr lang="ru-RU" dirty="0"/>
              <a:t>:</a:t>
            </a:r>
          </a:p>
          <a:p>
            <a:r>
              <a:rPr lang="ru-RU" dirty="0" smtClean="0"/>
              <a:t>1. таксономия </a:t>
            </a:r>
            <a:r>
              <a:rPr lang="ru-RU" dirty="0"/>
              <a:t>(теория классификации живых организмов)</a:t>
            </a:r>
          </a:p>
          <a:p>
            <a:r>
              <a:rPr lang="ru-RU" dirty="0" smtClean="0"/>
              <a:t>2. собственно </a:t>
            </a:r>
            <a:r>
              <a:rPr lang="ru-RU" dirty="0"/>
              <a:t>систематика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2629" y="2296365"/>
            <a:ext cx="88444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Собственно систематика </a:t>
            </a:r>
            <a:r>
              <a:rPr lang="ru-RU" dirty="0"/>
              <a:t>имеет несколько направлений:</a:t>
            </a:r>
          </a:p>
          <a:p>
            <a:r>
              <a:rPr lang="ru-RU" dirty="0"/>
              <a:t>•эволюционное </a:t>
            </a:r>
            <a:r>
              <a:rPr lang="ru-RU" i="1" dirty="0"/>
              <a:t>(стремится наиболее точно и полно отразить генеалогические отношения, существующие в природе</a:t>
            </a:r>
            <a:r>
              <a:rPr lang="ru-RU" dirty="0"/>
              <a:t>);</a:t>
            </a:r>
          </a:p>
          <a:p>
            <a:r>
              <a:rPr lang="ru-RU" dirty="0"/>
              <a:t>•</a:t>
            </a:r>
            <a:r>
              <a:rPr lang="ru-RU" dirty="0" err="1"/>
              <a:t>кладистическое</a:t>
            </a:r>
            <a:r>
              <a:rPr lang="ru-RU" dirty="0"/>
              <a:t> </a:t>
            </a:r>
            <a:r>
              <a:rPr lang="ru-RU" i="1" dirty="0"/>
              <a:t>(определяет таксоны в зависимости от последовательности обособления отдельных ветвей, или </a:t>
            </a:r>
            <a:r>
              <a:rPr lang="ru-RU" i="1" dirty="0" err="1"/>
              <a:t>кладонов</a:t>
            </a:r>
            <a:r>
              <a:rPr lang="ru-RU" i="1" dirty="0"/>
              <a:t>, на филогенетическом древе, не придавая значение эволюционным изменениям. С точки зрения </a:t>
            </a:r>
            <a:r>
              <a:rPr lang="ru-RU" i="1" dirty="0" err="1"/>
              <a:t>кладистов</a:t>
            </a:r>
            <a:r>
              <a:rPr lang="ru-RU" i="1" dirty="0"/>
              <a:t>, млекопитающие — не самостоятельный класс, а таксон, соподчинённый пресмыкающимся);</a:t>
            </a:r>
          </a:p>
          <a:p>
            <a:r>
              <a:rPr lang="ru-RU" dirty="0"/>
              <a:t>•численное, или </a:t>
            </a:r>
            <a:r>
              <a:rPr lang="ru-RU" dirty="0" err="1"/>
              <a:t>фенетическое</a:t>
            </a:r>
            <a:r>
              <a:rPr lang="ru-RU" dirty="0"/>
              <a:t> </a:t>
            </a:r>
            <a:r>
              <a:rPr lang="ru-RU" i="1" dirty="0"/>
              <a:t>(использует математическую обработку данных по множеству произвольно выбранных признаков организмов, придавая каждому признаку одинаковое значение).</a:t>
            </a:r>
          </a:p>
          <a:p>
            <a:endParaRPr lang="ru-RU" dirty="0" smtClean="0"/>
          </a:p>
          <a:p>
            <a:r>
              <a:rPr lang="ru-RU" dirty="0" smtClean="0"/>
              <a:t>Основным </a:t>
            </a:r>
            <a:r>
              <a:rPr lang="ru-RU" dirty="0"/>
              <a:t>методом исследования </a:t>
            </a:r>
            <a:r>
              <a:rPr lang="ru-RU" dirty="0" smtClean="0"/>
              <a:t>-  </a:t>
            </a:r>
            <a:r>
              <a:rPr lang="ru-RU" dirty="0"/>
              <a:t>сравнительно-анатомический, </a:t>
            </a:r>
            <a:endParaRPr lang="ru-RU" dirty="0" smtClean="0"/>
          </a:p>
          <a:p>
            <a:r>
              <a:rPr lang="ru-RU" dirty="0" smtClean="0"/>
              <a:t>с </a:t>
            </a:r>
            <a:r>
              <a:rPr lang="ru-RU" dirty="0"/>
              <a:t>середины XX века используют биохимические методы (</a:t>
            </a:r>
            <a:r>
              <a:rPr lang="ru-RU" dirty="0" err="1"/>
              <a:t>хемосистематика</a:t>
            </a:r>
            <a:r>
              <a:rPr lang="ru-RU" dirty="0"/>
              <a:t>, или </a:t>
            </a:r>
            <a:r>
              <a:rPr lang="ru-RU" dirty="0" err="1"/>
              <a:t>хемотаксономия</a:t>
            </a:r>
            <a:r>
              <a:rPr lang="ru-RU" dirty="0"/>
              <a:t>), </a:t>
            </a:r>
            <a:r>
              <a:rPr lang="ru-RU" dirty="0" err="1"/>
              <a:t>электронномикроскопические</a:t>
            </a:r>
            <a:r>
              <a:rPr lang="ru-RU" dirty="0"/>
              <a:t> методы изучения хромосом (кариосистематика) и другие. </a:t>
            </a:r>
          </a:p>
        </p:txBody>
      </p:sp>
    </p:spTree>
    <p:extLst>
      <p:ext uri="{BB962C8B-B14F-4D97-AF65-F5344CB8AC3E}">
        <p14:creationId xmlns="" xmlns:p14="http://schemas.microsoft.com/office/powerpoint/2010/main" val="9015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2500" t="42889" r="17222"/>
          <a:stretch/>
        </p:blipFill>
        <p:spPr>
          <a:xfrm>
            <a:off x="6693286" y="4791204"/>
            <a:ext cx="2081210" cy="1743204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ГЕНЕТИКА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1345" y="630238"/>
            <a:ext cx="871833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Генетика (греч. </a:t>
            </a:r>
            <a:r>
              <a:rPr lang="ru-RU" sz="2000" dirty="0" err="1"/>
              <a:t>génesis</a:t>
            </a:r>
            <a:r>
              <a:rPr lang="ru-RU" sz="2000" dirty="0"/>
              <a:t> — происхождение) — наука о законах наследственности и изменчивости организмов и о методах управления этими процессами.</a:t>
            </a:r>
          </a:p>
          <a:p>
            <a:endParaRPr lang="ru-RU" sz="2000" dirty="0"/>
          </a:p>
          <a:p>
            <a:r>
              <a:rPr lang="ru-RU" sz="2000" dirty="0"/>
              <a:t>В основу генетики легли закономерности наследственности, обнаруженные </a:t>
            </a:r>
            <a:r>
              <a:rPr lang="ru-RU" sz="2000" dirty="0" err="1"/>
              <a:t>Грегором</a:t>
            </a:r>
            <a:r>
              <a:rPr lang="ru-RU" sz="2000" dirty="0"/>
              <a:t> Менделем при скрещивании различных сортов гороха (1865 год), а также мутационная теория Гуго де Фриза (1901 — 1903 годы). Рождение генетики как науки принято относить к 1900 году, когда де Фриз, К. </a:t>
            </a:r>
            <a:r>
              <a:rPr lang="ru-RU" sz="2000" dirty="0" err="1"/>
              <a:t>Корренс</a:t>
            </a:r>
            <a:r>
              <a:rPr lang="ru-RU" sz="2000" dirty="0"/>
              <a:t> и Э. Чермак вторично открыли законы Менделя. Термин «генетика» предложил в 1906 году Уильям </a:t>
            </a:r>
            <a:r>
              <a:rPr lang="ru-RU" sz="2000" dirty="0" err="1"/>
              <a:t>Бэтсон</a:t>
            </a:r>
            <a:r>
              <a:rPr lang="ru-RU" sz="2000" dirty="0"/>
              <a:t>.</a:t>
            </a:r>
          </a:p>
          <a:p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4365104"/>
            <a:ext cx="658194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Цитогенетика (греч. </a:t>
            </a:r>
            <a:r>
              <a:rPr lang="ru-RU" sz="2000" dirty="0" err="1"/>
              <a:t>cytos</a:t>
            </a:r>
            <a:r>
              <a:rPr lang="ru-RU" sz="2000" dirty="0"/>
              <a:t> — пузырьковидное образование, клетка; </a:t>
            </a:r>
            <a:r>
              <a:rPr lang="ru-RU" sz="2000" dirty="0" err="1"/>
              <a:t>génesis</a:t>
            </a:r>
            <a:r>
              <a:rPr lang="ru-RU" sz="2000" dirty="0"/>
              <a:t> — происхождение) — раздел генетики, исследующий явления наследственности и изменчивости организмов в связи с их клеточными структурами и, прежде всего, хромосомами.</a:t>
            </a:r>
          </a:p>
        </p:txBody>
      </p:sp>
    </p:spTree>
    <p:extLst>
      <p:ext uri="{BB962C8B-B14F-4D97-AF65-F5344CB8AC3E}">
        <p14:creationId xmlns="" xmlns:p14="http://schemas.microsoft.com/office/powerpoint/2010/main" val="2099013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2778" t="40444" r="16806"/>
          <a:stretch/>
        </p:blipFill>
        <p:spPr>
          <a:xfrm>
            <a:off x="5364088" y="3014218"/>
            <a:ext cx="3380079" cy="3327314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ЭВОЛЮЦИОННОЕ УЧЕНИЕ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3574" y="767449"/>
            <a:ext cx="87025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Эволюционное учение (лат. </a:t>
            </a:r>
            <a:r>
              <a:rPr lang="ru-RU" sz="2000" dirty="0" err="1"/>
              <a:t>evolutio</a:t>
            </a:r>
            <a:r>
              <a:rPr lang="ru-RU" sz="2000" dirty="0"/>
              <a:t> — развертывание) представляет собой комплекс знаний о закономерностях и движущих силах развития живой природы. Его основой служит утверждение о том, что все ныне существующие организмы произошли от ранее существовавших путем длительного их изменения под воздействием внешних и внутренних факторов.</a:t>
            </a:r>
          </a:p>
          <a:p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6074" y="2780928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/>
              <a:t>Первый этап развития эволюционного учения связан с деятельностью античных философов (Гераклит, Эмпедокл, </a:t>
            </a:r>
            <a:r>
              <a:rPr lang="ru-RU" sz="2000" dirty="0" err="1"/>
              <a:t>Демокрит</a:t>
            </a:r>
            <a:r>
              <a:rPr lang="ru-RU" sz="2000" dirty="0"/>
              <a:t>, Лукреций и другие), высказывавших идеи об изменяемости окружающего мира, в том числе об исторических преобразованиях организмов. Создателем первой концепции эволюции был Жан Батист Ламарк (1809 год). Первое эволюционное учение создал Чарлз Дарвин (1859 год).</a:t>
            </a:r>
          </a:p>
        </p:txBody>
      </p:sp>
    </p:spTree>
    <p:extLst>
      <p:ext uri="{BB962C8B-B14F-4D97-AF65-F5344CB8AC3E}">
        <p14:creationId xmlns="" xmlns:p14="http://schemas.microsoft.com/office/powerpoint/2010/main" val="2130757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2639" t="33981" r="17222" b="10000"/>
          <a:stretch/>
        </p:blipFill>
        <p:spPr>
          <a:xfrm>
            <a:off x="5842581" y="2793596"/>
            <a:ext cx="3301419" cy="3073805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ЭКОЛОГИЯ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2639" t="19332" r="17222" b="66668"/>
          <a:stretch/>
        </p:blipFill>
        <p:spPr>
          <a:xfrm>
            <a:off x="0" y="480419"/>
            <a:ext cx="9040586" cy="21036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/>
          <a:srcRect l="32777" t="59333" r="17918" b="4222"/>
          <a:stretch/>
        </p:blipFill>
        <p:spPr>
          <a:xfrm>
            <a:off x="0" y="2793595"/>
            <a:ext cx="5842581" cy="35988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697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2682" t="24728" r="17040" b="16827"/>
          <a:stretch/>
        </p:blipFill>
        <p:spPr>
          <a:xfrm>
            <a:off x="6570542" y="3789040"/>
            <a:ext cx="2511720" cy="2433085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БИОТХНОЛОГИЯ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600" y="630237"/>
            <a:ext cx="86710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Биотехнология — это комплексная наука, основанная на достижениях генной и клеточной инженерии, микробиологии, молекулярной биологии, генетики и других наук.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0973" y="1645900"/>
            <a:ext cx="64128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Благодаря развитию этой интересной и очень важной в современных условиях науки стало возможным промышленное получение </a:t>
            </a:r>
            <a:r>
              <a:rPr lang="ru-RU" dirty="0" err="1"/>
              <a:t>неободимых</a:t>
            </a:r>
            <a:r>
              <a:rPr lang="ru-RU" dirty="0"/>
              <a:t> для человека веществ, таких как антибиотики, инсулин, гормон роста и многих других. Появились методы создания организмов с заранее заданными свойствами, теперь это можно сделать гораздо быстрее, чем с помощью традиционных методов селекции.</a:t>
            </a:r>
          </a:p>
          <a:p>
            <a:endParaRPr lang="ru-RU" dirty="0"/>
          </a:p>
          <a:p>
            <a:r>
              <a:rPr lang="ru-RU" dirty="0"/>
              <a:t>Были разработаны специальные биотехнологические процессы по очистке сточных вод, переработке отходов, удалению нефтяных разливов в водоемах, получению топлива, основанные на особенностях жизнедеятельности некоторых микроорганизмов.</a:t>
            </a:r>
          </a:p>
          <a:p>
            <a:endParaRPr lang="ru-RU" dirty="0"/>
          </a:p>
          <a:p>
            <a:r>
              <a:rPr lang="ru-RU" dirty="0"/>
              <a:t>Разработанные технологии открывают множество новых возможностей, но одновременно создают определенные социальные и этические проблемы. </a:t>
            </a:r>
          </a:p>
        </p:txBody>
      </p:sp>
    </p:spTree>
    <p:extLst>
      <p:ext uri="{BB962C8B-B14F-4D97-AF65-F5344CB8AC3E}">
        <p14:creationId xmlns="" xmlns:p14="http://schemas.microsoft.com/office/powerpoint/2010/main" val="5336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2639" t="84667" r="16805" b="3847"/>
          <a:stretch/>
        </p:blipFill>
        <p:spPr>
          <a:xfrm>
            <a:off x="1" y="1602476"/>
            <a:ext cx="9143999" cy="1731274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ИХТИОЛОГИЯ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2639" t="23000" r="16805" b="19777"/>
          <a:stretch/>
        </p:blipFill>
        <p:spPr>
          <a:xfrm>
            <a:off x="5343525" y="3019175"/>
            <a:ext cx="3800475" cy="35846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/>
          <a:srcRect l="32639" t="20000" r="16805" b="77556"/>
          <a:stretch/>
        </p:blipFill>
        <p:spPr>
          <a:xfrm>
            <a:off x="1" y="819150"/>
            <a:ext cx="9144000" cy="647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61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2778" t="84407" r="18056" b="2222"/>
          <a:stretch/>
        </p:blipFill>
        <p:spPr>
          <a:xfrm>
            <a:off x="0" y="1638300"/>
            <a:ext cx="9043988" cy="2049650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ЭНТОМОЛОГИЯ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/>
          <a:srcRect l="32778" t="24223" r="18056" b="19111"/>
          <a:stretch/>
        </p:blipFill>
        <p:spPr>
          <a:xfrm>
            <a:off x="5544054" y="3400426"/>
            <a:ext cx="3599946" cy="3457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/>
          <a:srcRect l="32778" t="19556" r="18056" b="77555"/>
          <a:stretch/>
        </p:blipFill>
        <p:spPr>
          <a:xfrm>
            <a:off x="0" y="573086"/>
            <a:ext cx="9144000" cy="5508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2419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3334" t="84221" r="16388" b="12223"/>
          <a:stretch/>
        </p:blipFill>
        <p:spPr>
          <a:xfrm>
            <a:off x="0" y="2001514"/>
            <a:ext cx="9029700" cy="5321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3334" t="23001" r="16388" b="19112"/>
          <a:stretch/>
        </p:blipFill>
        <p:spPr>
          <a:xfrm>
            <a:off x="5057775" y="2733675"/>
            <a:ext cx="4086225" cy="39206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3334" t="18445" r="16388" b="77333"/>
          <a:stretch/>
        </p:blipFill>
        <p:spPr>
          <a:xfrm>
            <a:off x="149628" y="630237"/>
            <a:ext cx="8994372" cy="73342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АРАХНОЛОГИЯ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2817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2361" t="27556" r="21249" b="15778"/>
          <a:stretch/>
        </p:blipFill>
        <p:spPr>
          <a:xfrm>
            <a:off x="5580112" y="3466094"/>
            <a:ext cx="2635499" cy="268284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ПАЛЕОНТОЛОГИЯ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4366" y="630238"/>
            <a:ext cx="883534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Палеонтология (греч. </a:t>
            </a:r>
            <a:r>
              <a:rPr lang="ru-RU" sz="2000" dirty="0" err="1"/>
              <a:t>palaios</a:t>
            </a:r>
            <a:r>
              <a:rPr lang="ru-RU" sz="2000" dirty="0"/>
              <a:t> — древний, </a:t>
            </a:r>
            <a:r>
              <a:rPr lang="ru-RU" sz="2000" dirty="0" err="1"/>
              <a:t>ontos</a:t>
            </a:r>
            <a:r>
              <a:rPr lang="ru-RU" sz="2000" dirty="0"/>
              <a:t> — существо) — наука об организмах минувших геологических периодов, сохранившихся в виде ископаемых остатков организмов и следов их жизнедеятельности.</a:t>
            </a:r>
          </a:p>
          <a:p>
            <a:endParaRPr lang="ru-RU" sz="2000" dirty="0"/>
          </a:p>
          <a:p>
            <a:r>
              <a:rPr lang="ru-RU" sz="2000" dirty="0"/>
              <a:t>Современную палеонтологию можно также определить как науку о всех доступных изучению проявлениях жизни в геологическом прошлом на организменном, популяционном и </a:t>
            </a:r>
            <a:r>
              <a:rPr lang="ru-RU" sz="2000" dirty="0" err="1"/>
              <a:t>экосистемном</a:t>
            </a:r>
            <a:r>
              <a:rPr lang="ru-RU" sz="2000" dirty="0"/>
              <a:t> (биогеоценотическом) уровнях.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44366" y="3222467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/>
              <a:t>Впервые на вопросы изучения ископаемых обратил свое внимание Жорж Кювье в начале XIX века. Он свел в единую систему все накопленные к тому времени знания. В России развитием палеонтологии активно занимался Московский университет. К настоящему времени насчитывается более 300 тысяч видов ископаемых организмов, известных науке. </a:t>
            </a:r>
          </a:p>
        </p:txBody>
      </p:sp>
    </p:spTree>
    <p:extLst>
      <p:ext uri="{BB962C8B-B14F-4D97-AF65-F5344CB8AC3E}">
        <p14:creationId xmlns="" xmlns:p14="http://schemas.microsoft.com/office/powerpoint/2010/main" val="257828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19672" y="1916832"/>
            <a:ext cx="6967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биологии как науки …</a:t>
            </a:r>
            <a:endParaRPr lang="ru-RU" sz="3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2777" t="83778" r="17223" b="10000"/>
          <a:stretch/>
        </p:blipFill>
        <p:spPr>
          <a:xfrm>
            <a:off x="0" y="1449387"/>
            <a:ext cx="9144000" cy="94826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2777" t="22667" r="17223" b="19556"/>
          <a:stretch/>
        </p:blipFill>
        <p:spPr>
          <a:xfrm>
            <a:off x="4914308" y="2615873"/>
            <a:ext cx="3986805" cy="38391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2777" t="19111" r="17223" b="76889"/>
          <a:stretch/>
        </p:blipFill>
        <p:spPr>
          <a:xfrm>
            <a:off x="0" y="630237"/>
            <a:ext cx="9144000" cy="60960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ЭТОЛОГИЯ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/>
          <a:srcRect l="33611" t="38445" r="17639" b="5111"/>
          <a:stretch/>
        </p:blipFill>
        <p:spPr>
          <a:xfrm>
            <a:off x="342900" y="2815125"/>
            <a:ext cx="3643313" cy="35152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3516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2917" t="19556" r="17222" b="71777"/>
          <a:stretch/>
        </p:blipFill>
        <p:spPr>
          <a:xfrm>
            <a:off x="-7144" y="599571"/>
            <a:ext cx="9144000" cy="1324479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ЭМБРИОЛОГИЯ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2917" t="29778" r="17222" b="7556"/>
          <a:stretch/>
        </p:blipFill>
        <p:spPr>
          <a:xfrm>
            <a:off x="5272087" y="2152650"/>
            <a:ext cx="3928759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7144" y="1924050"/>
            <a:ext cx="527923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Гиппократ, Аристотель (подробно описал формирование органов в эмбриогенезе) – основоположники эмбриологии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В </a:t>
            </a:r>
            <a:r>
              <a:rPr lang="en-US" sz="2400" dirty="0" smtClean="0"/>
              <a:t>XII</a:t>
            </a:r>
            <a:r>
              <a:rPr lang="ru-RU" sz="2400" dirty="0" smtClean="0"/>
              <a:t> веке </a:t>
            </a:r>
            <a:r>
              <a:rPr lang="ru-RU" sz="2400" dirty="0" err="1" smtClean="0"/>
              <a:t>Фабриций</a:t>
            </a:r>
            <a:r>
              <a:rPr lang="ru-RU" sz="2400" dirty="0" smtClean="0"/>
              <a:t> подробно изучил развитие куриного зародыша, а Гарвей обобщил известные на тот момент знания об яйце как источнике жизни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rgbClr val="C00000"/>
                </a:solidFill>
              </a:rPr>
              <a:t>Основатель современной эмбриологии Карл Максимович Бэр</a:t>
            </a:r>
            <a:r>
              <a:rPr lang="ru-RU" sz="2400" dirty="0" smtClean="0"/>
              <a:t>. Закон зародышевого сходства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Большой вклад в развитие эмбриологии внесли Чарльз Дарвин, Илья Ильич Мечников, Эрнст Геккель, Алексей Николаевич </a:t>
            </a:r>
            <a:r>
              <a:rPr lang="ru-RU" sz="2400" dirty="0" err="1" smtClean="0"/>
              <a:t>Северцев</a:t>
            </a:r>
            <a:r>
              <a:rPr lang="ru-RU" sz="2400" dirty="0" smtClean="0"/>
              <a:t> и другие.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 smtClean="0"/>
          </a:p>
          <a:p>
            <a:pPr marL="342900" indent="-342900">
              <a:buFont typeface="+mj-lt"/>
              <a:buAutoNum type="arabicPeriod"/>
            </a:pPr>
            <a:endParaRPr lang="ru-RU" sz="2400" dirty="0" smtClean="0"/>
          </a:p>
          <a:p>
            <a:pPr marL="342900" indent="-3429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3459785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2917" t="83112" r="16111" b="5555"/>
          <a:stretch/>
        </p:blipFill>
        <p:spPr>
          <a:xfrm>
            <a:off x="0" y="1962150"/>
            <a:ext cx="9029700" cy="16730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2917" t="27444" r="16111" b="20111"/>
          <a:stretch/>
        </p:blipFill>
        <p:spPr>
          <a:xfrm>
            <a:off x="5273903" y="3504421"/>
            <a:ext cx="3755797" cy="32202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2917" t="19111" r="16111" b="73778"/>
          <a:stretch/>
        </p:blipFill>
        <p:spPr>
          <a:xfrm>
            <a:off x="0" y="630237"/>
            <a:ext cx="9029700" cy="104977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БИОХИМИЯ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664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3194" t="30222" r="17500" b="10000"/>
          <a:stretch/>
        </p:blipFill>
        <p:spPr>
          <a:xfrm>
            <a:off x="5175646" y="2063257"/>
            <a:ext cx="3860081" cy="38999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33194" t="19111" r="17500" b="69778"/>
          <a:stretch/>
        </p:blipFill>
        <p:spPr>
          <a:xfrm>
            <a:off x="0" y="346075"/>
            <a:ext cx="9144000" cy="1717183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БИОФИЗИКА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77555"/>
            <a:ext cx="49006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rgbClr val="C00000"/>
                </a:solidFill>
              </a:rPr>
              <a:t>Начало биофизики – работа Эрвина Шредингера «Что такое жизнь с точки зрения физики», 1945 г.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Задачи биофизики – применение основных законов физики к биологическим объектам.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Области исследований: </a:t>
            </a:r>
            <a:r>
              <a:rPr lang="ru-RU" sz="2400" dirty="0" err="1" smtClean="0"/>
              <a:t>космогеофизические</a:t>
            </a:r>
            <a:r>
              <a:rPr lang="ru-RU" sz="2400" dirty="0" smtClean="0"/>
              <a:t> факторы, фотобиологические процессы, математическое моделирование, физика белковых и мембранных структур, </a:t>
            </a:r>
            <a:r>
              <a:rPr lang="ru-RU" sz="2400" dirty="0" err="1" smtClean="0"/>
              <a:t>нанобиология</a:t>
            </a:r>
            <a:r>
              <a:rPr lang="ru-RU" sz="2400" dirty="0" smtClean="0"/>
              <a:t> и др.</a:t>
            </a:r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1229842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3194" t="26445" r="17222" b="16222"/>
          <a:stretch/>
        </p:blipFill>
        <p:spPr>
          <a:xfrm>
            <a:off x="4343400" y="1600199"/>
            <a:ext cx="4800600" cy="4625789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БИОГЕОГРАФИЯ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3194" t="20000" r="17222" b="75333"/>
          <a:stretch/>
        </p:blipFill>
        <p:spPr>
          <a:xfrm>
            <a:off x="0" y="630238"/>
            <a:ext cx="9144000" cy="779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00200"/>
            <a:ext cx="43434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Жорж Кювье, его «теория катастроф» и палеонтологические находки сыграли роль в возникновении отдельной науки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Александр </a:t>
            </a:r>
            <a:r>
              <a:rPr lang="ru-RU" sz="2400" dirty="0" err="1" smtClean="0"/>
              <a:t>Гумбольлдт</a:t>
            </a:r>
            <a:r>
              <a:rPr lang="ru-RU" sz="2400" dirty="0" smtClean="0"/>
              <a:t> – география фитоценозов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Эрнест </a:t>
            </a:r>
            <a:r>
              <a:rPr lang="ru-RU" sz="2400" dirty="0" err="1" smtClean="0"/>
              <a:t>Циммерман</a:t>
            </a:r>
            <a:r>
              <a:rPr lang="ru-RU" sz="2400" dirty="0" smtClean="0"/>
              <a:t> – зоогеография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Большой вклад внесли Илья </a:t>
            </a:r>
            <a:r>
              <a:rPr lang="ru-RU" sz="2400" dirty="0"/>
              <a:t>Г</a:t>
            </a:r>
            <a:r>
              <a:rPr lang="ru-RU" sz="2400" dirty="0" smtClean="0"/>
              <a:t>ригорьевич Борщов, Андреас </a:t>
            </a:r>
            <a:r>
              <a:rPr lang="ru-RU" sz="2400" dirty="0" err="1" smtClean="0"/>
              <a:t>Шимпер</a:t>
            </a:r>
            <a:r>
              <a:rPr lang="ru-RU" sz="2400" dirty="0" smtClean="0"/>
              <a:t>, Владимир Николаевич Сукачев и др.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В ХХ веке отделилась ветвь – география микроорганизмов и </a:t>
            </a:r>
            <a:r>
              <a:rPr lang="ru-RU" sz="2400" dirty="0" err="1" smtClean="0"/>
              <a:t>микробоценозов</a:t>
            </a:r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814655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4005" t="32426" r="17796" b="10001"/>
          <a:stretch/>
        </p:blipFill>
        <p:spPr>
          <a:xfrm>
            <a:off x="4972050" y="2403352"/>
            <a:ext cx="4171951" cy="4152900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МОЛЕКУЛЯРНАЯ БИОЛОГИЯ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2361" t="19111" r="17083" b="68667"/>
          <a:stretch/>
        </p:blipFill>
        <p:spPr>
          <a:xfrm>
            <a:off x="164306" y="630238"/>
            <a:ext cx="8801100" cy="1773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307" y="2705100"/>
            <a:ext cx="46791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Отправная точка – 1953 год Дж Уотсон, Ф. Крик создали пространственную модель ДНК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Задачи: разработка методов, позволяющих расшифровать структуру высокомолекулярных соединений, решить проблемы молекулярных основ злокачественного роста, исследовать процессы биологического катализа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985492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3194" t="90000" r="17639" b="2444"/>
          <a:stretch/>
        </p:blipFill>
        <p:spPr>
          <a:xfrm>
            <a:off x="101278" y="1924050"/>
            <a:ext cx="8842697" cy="1132398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КОСМИЧЕСКАЯ БИОЛОГИЯ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33194" t="29777" r="17639" b="13778"/>
          <a:stretch/>
        </p:blipFill>
        <p:spPr>
          <a:xfrm>
            <a:off x="5123334" y="3011487"/>
            <a:ext cx="4020666" cy="38465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/>
          <a:srcRect l="33194" t="19333" r="17639" b="72001"/>
          <a:stretch/>
        </p:blipFill>
        <p:spPr>
          <a:xfrm>
            <a:off x="0" y="442118"/>
            <a:ext cx="9144000" cy="12176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71519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2980" t="25876" r="17853" b="16606"/>
          <a:stretch/>
        </p:blipFill>
        <p:spPr>
          <a:xfrm>
            <a:off x="3805370" y="1638301"/>
            <a:ext cx="5181468" cy="5051363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21506" y="61913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accent6">
                    <a:lumMod val="50000"/>
                  </a:schemeClr>
                </a:solidFill>
              </a:rPr>
              <a:t>БИОМЕТРИЯ</a:t>
            </a:r>
            <a:endParaRPr lang="ru-RU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/>
          <a:srcRect l="32980" t="19672" r="17853" b="75476"/>
          <a:stretch/>
        </p:blipFill>
        <p:spPr>
          <a:xfrm>
            <a:off x="-7144" y="466724"/>
            <a:ext cx="9144000" cy="890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175" y="1638301"/>
            <a:ext cx="364331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В 1889 году употребил термин «биометрия» Ф. </a:t>
            </a:r>
            <a:r>
              <a:rPr lang="ru-RU" sz="2400" dirty="0" err="1" smtClean="0"/>
              <a:t>Гальтон</a:t>
            </a:r>
            <a:r>
              <a:rPr lang="ru-RU" sz="2400" dirty="0" smtClean="0"/>
              <a:t>, изучая природную наследственность.  Разработал основы корреляционного анализа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Биометрические методы впервые использованы Ф. </a:t>
            </a:r>
            <a:r>
              <a:rPr lang="ru-RU" sz="2400" dirty="0" err="1" smtClean="0"/>
              <a:t>Велдоном</a:t>
            </a:r>
            <a:r>
              <a:rPr lang="ru-RU" sz="2400" dirty="0" smtClean="0"/>
              <a:t> и К. </a:t>
            </a:r>
            <a:r>
              <a:rPr lang="ru-RU" sz="2400" dirty="0" err="1" smtClean="0"/>
              <a:t>Лирсоном</a:t>
            </a:r>
            <a:r>
              <a:rPr lang="ru-RU" sz="2400" dirty="0" smtClean="0"/>
              <a:t> в 1893 году при анализе зоологических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Р. Фишер разработал основы современной прикладной статистики и математической генетики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79598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332656"/>
            <a:ext cx="9144000" cy="619844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ru-RU" altLang="ru-RU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Аристотель</a:t>
            </a:r>
            <a:br>
              <a:rPr lang="ru-RU" altLang="ru-RU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3600" b="1" dirty="0" smtClean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27" name="Заголовок 1"/>
          <p:cNvSpPr txBox="1">
            <a:spLocks/>
          </p:cNvSpPr>
          <p:nvPr/>
        </p:nvSpPr>
        <p:spPr bwMode="auto">
          <a:xfrm>
            <a:off x="0" y="1196752"/>
            <a:ext cx="428396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Основоположник зоологии</a:t>
            </a:r>
            <a:endParaRPr lang="ru-RU" altLang="ru-RU" sz="2800" b="1" dirty="0">
              <a:solidFill>
                <a:srgbClr val="FF0000"/>
              </a:solidFill>
            </a:endParaRPr>
          </a:p>
        </p:txBody>
      </p:sp>
      <p:pic>
        <p:nvPicPr>
          <p:cNvPr id="26628" name="Picture 2" descr="http://t2.gstatic.com/images?q=tbn:ANd9GcT9ooJTk5mF2JF_B3qdVvj-0SEo0xrNwlPwiVfFlRFWAIcV9p8c3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28289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827584" y="6021288"/>
            <a:ext cx="2160587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384-322 до н.э.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9952" y="850900"/>
            <a:ext cx="4804023" cy="3540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Делил окружающий мир на четыре царства:</a:t>
            </a:r>
          </a:p>
          <a:p>
            <a:pPr marL="514350" indent="-514350" eaLnBrk="1" hangingPunct="1">
              <a:buFontTx/>
              <a:buAutoNum type="arabicPeriod"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Неодушевленный мир земли, воды и воздуха</a:t>
            </a:r>
          </a:p>
          <a:p>
            <a:pPr marL="514350" indent="-514350" eaLnBrk="1" hangingPunct="1">
              <a:buFontTx/>
              <a:buAutoNum type="arabicPeriod"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 растений</a:t>
            </a:r>
          </a:p>
          <a:p>
            <a:pPr marL="514350" indent="-514350" eaLnBrk="1" hangingPunct="1">
              <a:buFontTx/>
              <a:buAutoNum type="arabicPeriod"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 животных</a:t>
            </a:r>
          </a:p>
          <a:p>
            <a:pPr marL="514350" indent="-514350" eaLnBrk="1" hangingPunct="1">
              <a:buFontTx/>
              <a:buAutoNum type="arabicPeriod"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 человека</a:t>
            </a:r>
          </a:p>
          <a:p>
            <a:pPr eaLnBrk="1" hangingPunct="1"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125" t="15973" r="18678" b="25534"/>
          <a:stretch>
            <a:fillRect/>
          </a:stretch>
        </p:blipFill>
        <p:spPr bwMode="auto">
          <a:xfrm>
            <a:off x="4067944" y="3903829"/>
            <a:ext cx="4266431" cy="275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6486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0" y="0"/>
            <a:ext cx="91440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ru-RU" sz="32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3635896" y="952500"/>
            <a:ext cx="532871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	Изучал растения. Описал более 500 видов</a:t>
            </a:r>
            <a:r>
              <a:rPr lang="ru-RU" alt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 smtClean="0">
                <a:latin typeface="Times New Roman" pitchFamily="18" charset="0"/>
                <a:cs typeface="Times New Roman" pitchFamily="18" charset="0"/>
              </a:rPr>
              <a:t>	Ввел </a:t>
            </a: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в употребление почти все ботанические термины.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	</a:t>
            </a:r>
            <a:endParaRPr lang="ru-RU" altLang="ru-RU" sz="2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3" name="Picture 2" descr="http://im3-tub-ru.yandex.net/i?id=6f18c300cf8d816f94a54e7260357f19-31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2470150" cy="33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Box 4"/>
          <p:cNvSpPr txBox="1">
            <a:spLocks noChangeArrowheads="1"/>
          </p:cNvSpPr>
          <p:nvPr/>
        </p:nvSpPr>
        <p:spPr bwMode="auto">
          <a:xfrm>
            <a:off x="611560" y="5517232"/>
            <a:ext cx="2159000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latin typeface="Times New Roman" pitchFamily="18" charset="0"/>
                <a:cs typeface="Times New Roman" pitchFamily="18" charset="0"/>
              </a:rPr>
              <a:t>372-287 до н.э.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1520478"/>
            <a:ext cx="3419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Основоположник ботаники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37449" y="332656"/>
            <a:ext cx="1932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ru-RU" alt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Теофраст</a:t>
            </a:r>
            <a:endParaRPr lang="ru-RU" altLang="ru-RU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21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0" y="0"/>
            <a:ext cx="91440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ru-RU" sz="32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TextBox 2"/>
          <p:cNvSpPr txBox="1">
            <a:spLocks noChangeArrowheads="1"/>
          </p:cNvSpPr>
          <p:nvPr/>
        </p:nvSpPr>
        <p:spPr bwMode="auto">
          <a:xfrm>
            <a:off x="4325937" y="1268760"/>
            <a:ext cx="481806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dirty="0">
                <a:latin typeface="Times New Roman" pitchFamily="18" charset="0"/>
                <a:cs typeface="Times New Roman" pitchFamily="18" charset="0"/>
              </a:rPr>
              <a:t>Усовершенствовал микроскоп для изучения организмов.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dirty="0">
                <a:latin typeface="Times New Roman" pitchFamily="18" charset="0"/>
                <a:cs typeface="Times New Roman" pitchFamily="18" charset="0"/>
              </a:rPr>
              <a:t>Дал название </a:t>
            </a:r>
            <a:r>
              <a:rPr lang="ru-RU" alt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клетки.</a:t>
            </a:r>
          </a:p>
        </p:txBody>
      </p:sp>
      <p:pic>
        <p:nvPicPr>
          <p:cNvPr id="30725" name="Picture 2" descr="http://im3-tub-ru.yandex.net/i?id=54255af4913515081ecbfd3e09c9e5df-20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56992"/>
            <a:ext cx="2540241" cy="302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4"/>
          <p:cNvSpPr txBox="1">
            <a:spLocks noChangeArrowheads="1"/>
          </p:cNvSpPr>
          <p:nvPr/>
        </p:nvSpPr>
        <p:spPr bwMode="auto">
          <a:xfrm>
            <a:off x="755576" y="5157192"/>
            <a:ext cx="2160588" cy="461962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1635-1703</a:t>
            </a:r>
          </a:p>
        </p:txBody>
      </p:sp>
      <p:pic>
        <p:nvPicPr>
          <p:cNvPr id="30727" name="Picture 2" descr="http://im2-tub-ru.yandex.net/i?id=a334388cc218481b8d1cf5acf6171a28-10-144&amp;n=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3"/>
            <a:ext cx="2737071" cy="348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148289" y="260648"/>
            <a:ext cx="2227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ru-RU" alt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Роберт Гук</a:t>
            </a:r>
            <a:endParaRPr lang="ru-RU" altLang="ru-RU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834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3059832" y="0"/>
            <a:ext cx="2459038" cy="677863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Карл Линей</a:t>
            </a:r>
          </a:p>
        </p:txBody>
      </p:sp>
      <p:pic>
        <p:nvPicPr>
          <p:cNvPr id="31747" name="Picture 2" descr="http://im0-tub-ru.yandex.net/i?id=8ad8fabefc17ba5564806aca0d72f202-124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2738438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971600" y="4797152"/>
            <a:ext cx="2160588" cy="461962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>
                <a:latin typeface="Times New Roman" pitchFamily="18" charset="0"/>
                <a:cs typeface="Times New Roman" pitchFamily="18" charset="0"/>
              </a:rPr>
              <a:t>1707-1778</a:t>
            </a:r>
          </a:p>
        </p:txBody>
      </p:sp>
      <p:sp>
        <p:nvSpPr>
          <p:cNvPr id="31750" name="TextBox 6"/>
          <p:cNvSpPr txBox="1">
            <a:spLocks noChangeArrowheads="1"/>
          </p:cNvSpPr>
          <p:nvPr/>
        </p:nvSpPr>
        <p:spPr bwMode="auto">
          <a:xfrm>
            <a:off x="3851275" y="955675"/>
            <a:ext cx="481806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Предложил систему классификации животных и растений. </a:t>
            </a:r>
            <a:endParaRPr lang="ru-RU" alt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 smtClean="0">
                <a:latin typeface="Times New Roman" pitchFamily="18" charset="0"/>
                <a:cs typeface="Times New Roman" pitchFamily="18" charset="0"/>
              </a:rPr>
              <a:t>Применил </a:t>
            </a: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бинарную номенклатуру и латинские названия (Одуванчик обыкновенный </a:t>
            </a:r>
            <a:r>
              <a:rPr lang="en-US" altLang="ru-RU" sz="2800" i="1" dirty="0" err="1">
                <a:latin typeface="Times New Roman" pitchFamily="18" charset="0"/>
                <a:cs typeface="Times New Roman" pitchFamily="18" charset="0"/>
              </a:rPr>
              <a:t>Taracsacum</a:t>
            </a:r>
            <a:r>
              <a:rPr lang="en-US" altLang="ru-RU" sz="2800" i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ru-RU" sz="2800" i="1" dirty="0" err="1">
                <a:latin typeface="Times New Roman" pitchFamily="18" charset="0"/>
                <a:cs typeface="Times New Roman" pitchFamily="18" charset="0"/>
              </a:rPr>
              <a:t>officinale</a:t>
            </a: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) 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692696"/>
            <a:ext cx="4572000" cy="677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Основоположник систематики</a:t>
            </a:r>
          </a:p>
        </p:txBody>
      </p:sp>
    </p:spTree>
    <p:extLst>
      <p:ext uri="{BB962C8B-B14F-4D97-AF65-F5344CB8AC3E}">
        <p14:creationId xmlns="" xmlns:p14="http://schemas.microsoft.com/office/powerpoint/2010/main" val="196634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5400600" cy="908720"/>
          </a:xfrm>
        </p:spPr>
        <p:txBody>
          <a:bodyPr/>
          <a:lstStyle/>
          <a:p>
            <a:pPr eaLnBrk="1" hangingPunct="1"/>
            <a:r>
              <a:rPr lang="ru-RU" altLang="ru-RU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Жан Батист Ламарк</a:t>
            </a:r>
          </a:p>
        </p:txBody>
      </p:sp>
      <p:pic>
        <p:nvPicPr>
          <p:cNvPr id="32771" name="Picture 2" descr="http://im1-tub-ru.yandex.net/i?id=2585d2670d09bc5c6e856a52dfeab62e-77-144&amp;n=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258603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4"/>
          <p:cNvSpPr txBox="1">
            <a:spLocks noChangeArrowheads="1"/>
          </p:cNvSpPr>
          <p:nvPr/>
        </p:nvSpPr>
        <p:spPr bwMode="auto">
          <a:xfrm>
            <a:off x="467544" y="5301208"/>
            <a:ext cx="2160588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1774-1829</a:t>
            </a:r>
          </a:p>
        </p:txBody>
      </p:sp>
      <p:sp>
        <p:nvSpPr>
          <p:cNvPr id="32774" name="TextBox 5"/>
          <p:cNvSpPr txBox="1">
            <a:spLocks noChangeArrowheads="1"/>
          </p:cNvSpPr>
          <p:nvPr/>
        </p:nvSpPr>
        <p:spPr bwMode="auto">
          <a:xfrm>
            <a:off x="3347864" y="908720"/>
            <a:ext cx="5400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latin typeface="Times New Roman" pitchFamily="18" charset="0"/>
                <a:cs typeface="Times New Roman" pitchFamily="18" charset="0"/>
              </a:rPr>
              <a:t>В своем труде «Философия зоологии» излагает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первую эволюционную теорию </a:t>
            </a:r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584" t="6667" r="17371" b="9161"/>
          <a:stretch>
            <a:fillRect/>
          </a:stretch>
        </p:blipFill>
        <p:spPr bwMode="auto">
          <a:xfrm>
            <a:off x="3132138" y="2276475"/>
            <a:ext cx="5184775" cy="4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323528" y="908720"/>
            <a:ext cx="2880320" cy="90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Первый эволюционист</a:t>
            </a:r>
          </a:p>
        </p:txBody>
      </p:sp>
    </p:spTree>
    <p:extLst>
      <p:ext uri="{BB962C8B-B14F-4D97-AF65-F5344CB8AC3E}">
        <p14:creationId xmlns="" xmlns:p14="http://schemas.microsoft.com/office/powerpoint/2010/main" val="212926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1897</Words>
  <Application>Microsoft Office PowerPoint</Application>
  <PresentationFormat>Экран (4:3)</PresentationFormat>
  <Paragraphs>228</Paragraphs>
  <Slides>47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48" baseType="lpstr">
      <vt:lpstr>Тема Office</vt:lpstr>
      <vt:lpstr>Слайд 1</vt:lpstr>
      <vt:lpstr>Биология как наука</vt:lpstr>
      <vt:lpstr>БИОЛОГИЯ</vt:lpstr>
      <vt:lpstr>Слайд 4</vt:lpstr>
      <vt:lpstr>Аристотель </vt:lpstr>
      <vt:lpstr>Слайд 6</vt:lpstr>
      <vt:lpstr>Слайд 7</vt:lpstr>
      <vt:lpstr>Карл Линей</vt:lpstr>
      <vt:lpstr>Жан Батист Ламарк</vt:lpstr>
      <vt:lpstr>Маттиас Якоб Шлейден</vt:lpstr>
      <vt:lpstr>Чарльз Дарвин</vt:lpstr>
      <vt:lpstr>Вальтер Флеминг</vt:lpstr>
      <vt:lpstr>Илья Ильич Мечников</vt:lpstr>
      <vt:lpstr>Роберт Кох</vt:lpstr>
      <vt:lpstr>Грегор Мендель,   австрийский священник</vt:lpstr>
      <vt:lpstr>Слайд 16</vt:lpstr>
      <vt:lpstr>Слайд 17</vt:lpstr>
      <vt:lpstr>Слайд 18</vt:lpstr>
      <vt:lpstr>Слайд 19</vt:lpstr>
      <vt:lpstr>Слайд 20</vt:lpstr>
      <vt:lpstr>Слайд 21</vt:lpstr>
      <vt:lpstr>Закрепление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Биология как наука</dc:title>
  <dc:creator>аня</dc:creator>
  <cp:lastModifiedBy>Литвин</cp:lastModifiedBy>
  <cp:revision>53</cp:revision>
  <dcterms:created xsi:type="dcterms:W3CDTF">2015-08-22T12:45:32Z</dcterms:created>
  <dcterms:modified xsi:type="dcterms:W3CDTF">2016-09-15T04:36:13Z</dcterms:modified>
</cp:coreProperties>
</file>